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87" r:id="rId1"/>
  </p:sldMasterIdLst>
  <p:notesMasterIdLst>
    <p:notesMasterId r:id="rId24"/>
  </p:notesMasterIdLst>
  <p:sldIdLst>
    <p:sldId id="256" r:id="rId2"/>
    <p:sldId id="278" r:id="rId3"/>
    <p:sldId id="259" r:id="rId4"/>
    <p:sldId id="258" r:id="rId5"/>
    <p:sldId id="271" r:id="rId6"/>
    <p:sldId id="283" r:id="rId7"/>
    <p:sldId id="284" r:id="rId8"/>
    <p:sldId id="285" r:id="rId9"/>
    <p:sldId id="286" r:id="rId10"/>
    <p:sldId id="282" r:id="rId11"/>
    <p:sldId id="270" r:id="rId12"/>
    <p:sldId id="281" r:id="rId13"/>
    <p:sldId id="273" r:id="rId14"/>
    <p:sldId id="274" r:id="rId15"/>
    <p:sldId id="275" r:id="rId16"/>
    <p:sldId id="276" r:id="rId17"/>
    <p:sldId id="277" r:id="rId18"/>
    <p:sldId id="287" r:id="rId19"/>
    <p:sldId id="288" r:id="rId20"/>
    <p:sldId id="289" r:id="rId21"/>
    <p:sldId id="280" r:id="rId22"/>
    <p:sldId id="279" r:id="rId2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D3D3"/>
    <a:srgbClr val="6CA4DB"/>
    <a:srgbClr val="FFFFFF"/>
    <a:srgbClr val="B7904E"/>
    <a:srgbClr val="ABABAB"/>
    <a:srgbClr val="7AB655"/>
    <a:srgbClr val="5DCC96"/>
    <a:srgbClr val="BF4E35"/>
    <a:srgbClr val="BB5B31"/>
    <a:srgbClr val="B76F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94660"/>
  </p:normalViewPr>
  <p:slideViewPr>
    <p:cSldViewPr snapToGrid="0">
      <p:cViewPr>
        <p:scale>
          <a:sx n="59" d="100"/>
          <a:sy n="59" d="100"/>
        </p:scale>
        <p:origin x="9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C78FA5-4ECB-43B4-8338-1B07CF70F7B1}" type="doc">
      <dgm:prSet loTypeId="urn:microsoft.com/office/officeart/2005/8/layout/process1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pPr rtl="1"/>
          <a:endParaRPr lang="he-IL"/>
        </a:p>
      </dgm:t>
    </dgm:pt>
    <dgm:pt modelId="{BF0CD709-2C69-46D3-8413-02EF3D173137}">
      <dgm:prSet phldrT="[טקסט]"/>
      <dgm:spPr/>
      <dgm:t>
        <a:bodyPr/>
        <a:lstStyle/>
        <a:p>
          <a:pPr rtl="1"/>
          <a:r>
            <a:rPr lang="he-IL" dirty="0"/>
            <a:t>הרכשת נתונים </a:t>
          </a:r>
          <a:r>
            <a:rPr lang="en-US" dirty="0"/>
            <a:t>Crawling</a:t>
          </a:r>
          <a:endParaRPr lang="he-IL" dirty="0"/>
        </a:p>
      </dgm:t>
    </dgm:pt>
    <dgm:pt modelId="{28DE321F-CD87-4694-BB28-EF0E78140379}" type="parTrans" cxnId="{C30650C4-E65C-4861-A2FB-7F81B12D9CC5}">
      <dgm:prSet/>
      <dgm:spPr/>
      <dgm:t>
        <a:bodyPr/>
        <a:lstStyle/>
        <a:p>
          <a:pPr rtl="1"/>
          <a:endParaRPr lang="he-IL"/>
        </a:p>
      </dgm:t>
    </dgm:pt>
    <dgm:pt modelId="{47D5524D-77D8-47A9-AB41-24146B23CD4F}" type="sibTrans" cxnId="{C30650C4-E65C-4861-A2FB-7F81B12D9CC5}">
      <dgm:prSet/>
      <dgm:spPr/>
      <dgm:t>
        <a:bodyPr/>
        <a:lstStyle/>
        <a:p>
          <a:pPr rtl="1"/>
          <a:endParaRPr lang="he-IL"/>
        </a:p>
      </dgm:t>
    </dgm:pt>
    <dgm:pt modelId="{29953358-A3D4-46D2-8071-27CB1CB62361}">
      <dgm:prSet phldrT="[טקסט]"/>
      <dgm:spPr/>
      <dgm:t>
        <a:bodyPr/>
        <a:lstStyle/>
        <a:p>
          <a:pPr rtl="1"/>
          <a:r>
            <a:rPr lang="he-IL" dirty="0"/>
            <a:t>טיוב הנתונים</a:t>
          </a:r>
        </a:p>
      </dgm:t>
    </dgm:pt>
    <dgm:pt modelId="{DF420BC5-0F72-4007-A54E-5F96C601740F}" type="parTrans" cxnId="{2421C06E-765C-43E4-A01C-5EC0189EAA03}">
      <dgm:prSet/>
      <dgm:spPr/>
      <dgm:t>
        <a:bodyPr/>
        <a:lstStyle/>
        <a:p>
          <a:pPr rtl="1"/>
          <a:endParaRPr lang="he-IL"/>
        </a:p>
      </dgm:t>
    </dgm:pt>
    <dgm:pt modelId="{586A6625-1BEB-4823-B15F-7A446552FD2C}" type="sibTrans" cxnId="{2421C06E-765C-43E4-A01C-5EC0189EAA03}">
      <dgm:prSet/>
      <dgm:spPr/>
      <dgm:t>
        <a:bodyPr/>
        <a:lstStyle/>
        <a:p>
          <a:pPr rtl="1"/>
          <a:endParaRPr lang="he-IL"/>
        </a:p>
      </dgm:t>
    </dgm:pt>
    <dgm:pt modelId="{A4486950-92E6-4CC7-9586-BFC745E192D1}">
      <dgm:prSet phldrT="[טקסט]"/>
      <dgm:spPr/>
      <dgm:t>
        <a:bodyPr/>
        <a:lstStyle/>
        <a:p>
          <a:pPr rtl="1"/>
          <a:r>
            <a:rPr lang="en-US" dirty="0"/>
            <a:t>EDA</a:t>
          </a:r>
          <a:r>
            <a:rPr lang="he-IL" dirty="0"/>
            <a:t> וניתוח נתונים מתקדם</a:t>
          </a:r>
        </a:p>
      </dgm:t>
    </dgm:pt>
    <dgm:pt modelId="{F9A6FD3F-977E-440A-990A-DB6D44DECBD2}" type="parTrans" cxnId="{79A4A00C-AD19-4C2A-9089-4B2D189F51AB}">
      <dgm:prSet/>
      <dgm:spPr/>
      <dgm:t>
        <a:bodyPr/>
        <a:lstStyle/>
        <a:p>
          <a:pPr rtl="1"/>
          <a:endParaRPr lang="he-IL"/>
        </a:p>
      </dgm:t>
    </dgm:pt>
    <dgm:pt modelId="{8BD020E2-22E3-4EDC-A98D-D8904C3FF391}" type="sibTrans" cxnId="{79A4A00C-AD19-4C2A-9089-4B2D189F51AB}">
      <dgm:prSet/>
      <dgm:spPr/>
      <dgm:t>
        <a:bodyPr/>
        <a:lstStyle/>
        <a:p>
          <a:pPr rtl="1"/>
          <a:endParaRPr lang="he-IL"/>
        </a:p>
      </dgm:t>
    </dgm:pt>
    <dgm:pt modelId="{D5CA82EA-EB23-4F41-8363-8DB575D766E4}">
      <dgm:prSet custT="1"/>
      <dgm:spPr/>
      <dgm:t>
        <a:bodyPr spcFirstLastPara="0" vert="horz" wrap="square" lIns="72390" tIns="72390" rIns="72390" bIns="72390" numCol="1" spcCol="1270" anchor="ctr" anchorCtr="0"/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kern="1200" dirty="0">
              <a:latin typeface="Calibri" panose="020F0502020204030204"/>
              <a:ea typeface="+mn-ea"/>
              <a:cs typeface="Arial" panose="020B0604020202020204" pitchFamily="34" charset="0"/>
            </a:rPr>
            <a:t>למידת מכונה</a:t>
          </a:r>
        </a:p>
      </dgm:t>
    </dgm:pt>
    <dgm:pt modelId="{EDA40EDF-1E39-4F40-A38D-693A7ABCDA04}" type="parTrans" cxnId="{5B6A76BE-05F9-4116-BF0E-478532A3376F}">
      <dgm:prSet/>
      <dgm:spPr/>
      <dgm:t>
        <a:bodyPr/>
        <a:lstStyle/>
        <a:p>
          <a:pPr rtl="1"/>
          <a:endParaRPr lang="he-IL"/>
        </a:p>
      </dgm:t>
    </dgm:pt>
    <dgm:pt modelId="{1B0BA41D-3D42-426F-BABC-8B9EA6FE77C3}" type="sibTrans" cxnId="{5B6A76BE-05F9-4116-BF0E-478532A3376F}">
      <dgm:prSet/>
      <dgm:spPr/>
      <dgm:t>
        <a:bodyPr/>
        <a:lstStyle/>
        <a:p>
          <a:pPr rtl="1"/>
          <a:endParaRPr lang="he-IL"/>
        </a:p>
      </dgm:t>
    </dgm:pt>
    <dgm:pt modelId="{64119F68-C7E4-4A1C-9F07-9BCC4965C073}">
      <dgm:prSet custT="1"/>
      <dgm:spPr/>
      <dgm:t>
        <a:bodyPr spcFirstLastPara="0" vert="horz" wrap="square" lIns="72390" tIns="72390" rIns="72390" bIns="72390" numCol="1" spcCol="1270" anchor="ctr" anchorCtr="0"/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kern="1200" dirty="0">
              <a:latin typeface="Calibri" panose="020F0502020204030204"/>
              <a:ea typeface="+mn-ea"/>
              <a:cs typeface="Arial" panose="020B0604020202020204" pitchFamily="34" charset="0"/>
            </a:rPr>
            <a:t>סיכום ומסקנות</a:t>
          </a:r>
        </a:p>
      </dgm:t>
    </dgm:pt>
    <dgm:pt modelId="{FFB76F91-F2A6-4EDB-AB4E-CC3919F0F1E9}" type="parTrans" cxnId="{B22A80F4-5000-40CE-958C-FC5265E53012}">
      <dgm:prSet/>
      <dgm:spPr/>
      <dgm:t>
        <a:bodyPr/>
        <a:lstStyle/>
        <a:p>
          <a:pPr rtl="1"/>
          <a:endParaRPr lang="he-IL"/>
        </a:p>
      </dgm:t>
    </dgm:pt>
    <dgm:pt modelId="{60FFDB46-0745-4014-B2EE-49B95F1346AA}" type="sibTrans" cxnId="{B22A80F4-5000-40CE-958C-FC5265E53012}">
      <dgm:prSet/>
      <dgm:spPr/>
      <dgm:t>
        <a:bodyPr/>
        <a:lstStyle/>
        <a:p>
          <a:pPr rtl="1"/>
          <a:endParaRPr lang="he-IL"/>
        </a:p>
      </dgm:t>
    </dgm:pt>
    <dgm:pt modelId="{64A94058-3840-435E-BDBF-672ACBBF79B0}" type="pres">
      <dgm:prSet presAssocID="{F6C78FA5-4ECB-43B4-8338-1B07CF70F7B1}" presName="Name0" presStyleCnt="0">
        <dgm:presLayoutVars>
          <dgm:dir/>
          <dgm:resizeHandles val="exact"/>
        </dgm:presLayoutVars>
      </dgm:prSet>
      <dgm:spPr/>
    </dgm:pt>
    <dgm:pt modelId="{2017FA9F-AC31-44D6-867F-F6ECD6A08B1C}" type="pres">
      <dgm:prSet presAssocID="{BF0CD709-2C69-46D3-8413-02EF3D173137}" presName="node" presStyleLbl="node1" presStyleIdx="0" presStyleCnt="5">
        <dgm:presLayoutVars>
          <dgm:bulletEnabled val="1"/>
        </dgm:presLayoutVars>
      </dgm:prSet>
      <dgm:spPr/>
    </dgm:pt>
    <dgm:pt modelId="{1940FEDE-CCB4-4B42-88AE-65B14341C927}" type="pres">
      <dgm:prSet presAssocID="{47D5524D-77D8-47A9-AB41-24146B23CD4F}" presName="sibTrans" presStyleLbl="sibTrans2D1" presStyleIdx="0" presStyleCnt="4"/>
      <dgm:spPr/>
    </dgm:pt>
    <dgm:pt modelId="{4228375F-A7EB-400F-B3DD-9F83B50D1559}" type="pres">
      <dgm:prSet presAssocID="{47D5524D-77D8-47A9-AB41-24146B23CD4F}" presName="connectorText" presStyleLbl="sibTrans2D1" presStyleIdx="0" presStyleCnt="4"/>
      <dgm:spPr/>
    </dgm:pt>
    <dgm:pt modelId="{5FBF0E47-C118-4EE4-B487-94B98EEBD4B0}" type="pres">
      <dgm:prSet presAssocID="{29953358-A3D4-46D2-8071-27CB1CB62361}" presName="node" presStyleLbl="node1" presStyleIdx="1" presStyleCnt="5">
        <dgm:presLayoutVars>
          <dgm:bulletEnabled val="1"/>
        </dgm:presLayoutVars>
      </dgm:prSet>
      <dgm:spPr/>
    </dgm:pt>
    <dgm:pt modelId="{FAA8240F-9C68-4D42-BD78-6303BFB22958}" type="pres">
      <dgm:prSet presAssocID="{586A6625-1BEB-4823-B15F-7A446552FD2C}" presName="sibTrans" presStyleLbl="sibTrans2D1" presStyleIdx="1" presStyleCnt="4"/>
      <dgm:spPr/>
    </dgm:pt>
    <dgm:pt modelId="{42F7FFD9-62A7-4409-A16D-ECB16F5DE1FE}" type="pres">
      <dgm:prSet presAssocID="{586A6625-1BEB-4823-B15F-7A446552FD2C}" presName="connectorText" presStyleLbl="sibTrans2D1" presStyleIdx="1" presStyleCnt="4"/>
      <dgm:spPr/>
    </dgm:pt>
    <dgm:pt modelId="{44058B4D-C533-4841-83EC-53CE29772BEC}" type="pres">
      <dgm:prSet presAssocID="{A4486950-92E6-4CC7-9586-BFC745E192D1}" presName="node" presStyleLbl="node1" presStyleIdx="2" presStyleCnt="5">
        <dgm:presLayoutVars>
          <dgm:bulletEnabled val="1"/>
        </dgm:presLayoutVars>
      </dgm:prSet>
      <dgm:spPr/>
    </dgm:pt>
    <dgm:pt modelId="{859D4BFA-27AA-45C9-83F4-8ED186BEF876}" type="pres">
      <dgm:prSet presAssocID="{8BD020E2-22E3-4EDC-A98D-D8904C3FF391}" presName="sibTrans" presStyleLbl="sibTrans2D1" presStyleIdx="2" presStyleCnt="4"/>
      <dgm:spPr/>
    </dgm:pt>
    <dgm:pt modelId="{E726B97F-605C-4EB2-AF60-2BFAD2BDE61C}" type="pres">
      <dgm:prSet presAssocID="{8BD020E2-22E3-4EDC-A98D-D8904C3FF391}" presName="connectorText" presStyleLbl="sibTrans2D1" presStyleIdx="2" presStyleCnt="4"/>
      <dgm:spPr/>
    </dgm:pt>
    <dgm:pt modelId="{90229A34-09E5-4BA8-A280-D811C5ABD8DC}" type="pres">
      <dgm:prSet presAssocID="{D5CA82EA-EB23-4F41-8363-8DB575D766E4}" presName="node" presStyleLbl="node1" presStyleIdx="3" presStyleCnt="5">
        <dgm:presLayoutVars>
          <dgm:bulletEnabled val="1"/>
        </dgm:presLayoutVars>
      </dgm:prSet>
      <dgm:spPr>
        <a:xfrm>
          <a:off x="5689599" y="2228618"/>
          <a:ext cx="1016000" cy="961429"/>
        </a:xfrm>
        <a:prstGeom prst="roundRect">
          <a:avLst>
            <a:gd name="adj" fmla="val 10000"/>
          </a:avLst>
        </a:prstGeom>
      </dgm:spPr>
    </dgm:pt>
    <dgm:pt modelId="{4807F102-1FD0-4B82-999A-CCAD1BD36CA9}" type="pres">
      <dgm:prSet presAssocID="{1B0BA41D-3D42-426F-BABC-8B9EA6FE77C3}" presName="sibTrans" presStyleLbl="sibTrans2D1" presStyleIdx="3" presStyleCnt="4"/>
      <dgm:spPr/>
    </dgm:pt>
    <dgm:pt modelId="{033ADEE0-8E38-4A8F-91E3-CC5B6CD099F2}" type="pres">
      <dgm:prSet presAssocID="{1B0BA41D-3D42-426F-BABC-8B9EA6FE77C3}" presName="connectorText" presStyleLbl="sibTrans2D1" presStyleIdx="3" presStyleCnt="4"/>
      <dgm:spPr/>
    </dgm:pt>
    <dgm:pt modelId="{EEBDBF34-62E4-406E-89FA-C41F78A3D721}" type="pres">
      <dgm:prSet presAssocID="{64119F68-C7E4-4A1C-9F07-9BCC4965C073}" presName="node" presStyleLbl="node1" presStyleIdx="4" presStyleCnt="5">
        <dgm:presLayoutVars>
          <dgm:bulletEnabled val="1"/>
        </dgm:presLayoutVars>
      </dgm:prSet>
      <dgm:spPr>
        <a:xfrm>
          <a:off x="7109023" y="2071019"/>
          <a:ext cx="1015007" cy="1276627"/>
        </a:xfrm>
        <a:prstGeom prst="roundRect">
          <a:avLst>
            <a:gd name="adj" fmla="val 10000"/>
          </a:avLst>
        </a:prstGeom>
      </dgm:spPr>
    </dgm:pt>
  </dgm:ptLst>
  <dgm:cxnLst>
    <dgm:cxn modelId="{76CE5106-92C6-4F19-9FD7-9D94C0D58B88}" type="presOf" srcId="{586A6625-1BEB-4823-B15F-7A446552FD2C}" destId="{42F7FFD9-62A7-4409-A16D-ECB16F5DE1FE}" srcOrd="1" destOrd="0" presId="urn:microsoft.com/office/officeart/2005/8/layout/process1"/>
    <dgm:cxn modelId="{79A4A00C-AD19-4C2A-9089-4B2D189F51AB}" srcId="{F6C78FA5-4ECB-43B4-8338-1B07CF70F7B1}" destId="{A4486950-92E6-4CC7-9586-BFC745E192D1}" srcOrd="2" destOrd="0" parTransId="{F9A6FD3F-977E-440A-990A-DB6D44DECBD2}" sibTransId="{8BD020E2-22E3-4EDC-A98D-D8904C3FF391}"/>
    <dgm:cxn modelId="{72DF940D-21C8-42E0-89FD-88D976A7C7EB}" type="presOf" srcId="{47D5524D-77D8-47A9-AB41-24146B23CD4F}" destId="{4228375F-A7EB-400F-B3DD-9F83B50D1559}" srcOrd="1" destOrd="0" presId="urn:microsoft.com/office/officeart/2005/8/layout/process1"/>
    <dgm:cxn modelId="{8D9CB729-F5A7-4944-8153-405B0BCAC976}" type="presOf" srcId="{F6C78FA5-4ECB-43B4-8338-1B07CF70F7B1}" destId="{64A94058-3840-435E-BDBF-672ACBBF79B0}" srcOrd="0" destOrd="0" presId="urn:microsoft.com/office/officeart/2005/8/layout/process1"/>
    <dgm:cxn modelId="{11669E35-01CA-42F3-A173-C41F3D8D5158}" type="presOf" srcId="{1B0BA41D-3D42-426F-BABC-8B9EA6FE77C3}" destId="{033ADEE0-8E38-4A8F-91E3-CC5B6CD099F2}" srcOrd="1" destOrd="0" presId="urn:microsoft.com/office/officeart/2005/8/layout/process1"/>
    <dgm:cxn modelId="{12CB893F-AF45-464C-9C36-57C04698DD83}" type="presOf" srcId="{8BD020E2-22E3-4EDC-A98D-D8904C3FF391}" destId="{859D4BFA-27AA-45C9-83F4-8ED186BEF876}" srcOrd="0" destOrd="0" presId="urn:microsoft.com/office/officeart/2005/8/layout/process1"/>
    <dgm:cxn modelId="{CC1E3B62-6925-40AD-B96A-95717166F89C}" type="presOf" srcId="{29953358-A3D4-46D2-8071-27CB1CB62361}" destId="{5FBF0E47-C118-4EE4-B487-94B98EEBD4B0}" srcOrd="0" destOrd="0" presId="urn:microsoft.com/office/officeart/2005/8/layout/process1"/>
    <dgm:cxn modelId="{A2837543-A2B1-4EC6-AC8F-E00FAF89774C}" type="presOf" srcId="{BF0CD709-2C69-46D3-8413-02EF3D173137}" destId="{2017FA9F-AC31-44D6-867F-F6ECD6A08B1C}" srcOrd="0" destOrd="0" presId="urn:microsoft.com/office/officeart/2005/8/layout/process1"/>
    <dgm:cxn modelId="{A1621A67-941E-43F1-AB6D-51E65E7AAD3C}" type="presOf" srcId="{47D5524D-77D8-47A9-AB41-24146B23CD4F}" destId="{1940FEDE-CCB4-4B42-88AE-65B14341C927}" srcOrd="0" destOrd="0" presId="urn:microsoft.com/office/officeart/2005/8/layout/process1"/>
    <dgm:cxn modelId="{2421C06E-765C-43E4-A01C-5EC0189EAA03}" srcId="{F6C78FA5-4ECB-43B4-8338-1B07CF70F7B1}" destId="{29953358-A3D4-46D2-8071-27CB1CB62361}" srcOrd="1" destOrd="0" parTransId="{DF420BC5-0F72-4007-A54E-5F96C601740F}" sibTransId="{586A6625-1BEB-4823-B15F-7A446552FD2C}"/>
    <dgm:cxn modelId="{BF664785-2EE9-428A-8FD9-8FD40965A506}" type="presOf" srcId="{A4486950-92E6-4CC7-9586-BFC745E192D1}" destId="{44058B4D-C533-4841-83EC-53CE29772BEC}" srcOrd="0" destOrd="0" presId="urn:microsoft.com/office/officeart/2005/8/layout/process1"/>
    <dgm:cxn modelId="{5475FB8A-F31A-4CC1-8BB6-CAC1BFF7E258}" type="presOf" srcId="{1B0BA41D-3D42-426F-BABC-8B9EA6FE77C3}" destId="{4807F102-1FD0-4B82-999A-CCAD1BD36CA9}" srcOrd="0" destOrd="0" presId="urn:microsoft.com/office/officeart/2005/8/layout/process1"/>
    <dgm:cxn modelId="{C7AFCDA4-761C-4550-A6E8-94A7CDFE26A1}" type="presOf" srcId="{8BD020E2-22E3-4EDC-A98D-D8904C3FF391}" destId="{E726B97F-605C-4EB2-AF60-2BFAD2BDE61C}" srcOrd="1" destOrd="0" presId="urn:microsoft.com/office/officeart/2005/8/layout/process1"/>
    <dgm:cxn modelId="{5B6A76BE-05F9-4116-BF0E-478532A3376F}" srcId="{F6C78FA5-4ECB-43B4-8338-1B07CF70F7B1}" destId="{D5CA82EA-EB23-4F41-8363-8DB575D766E4}" srcOrd="3" destOrd="0" parTransId="{EDA40EDF-1E39-4F40-A38D-693A7ABCDA04}" sibTransId="{1B0BA41D-3D42-426F-BABC-8B9EA6FE77C3}"/>
    <dgm:cxn modelId="{C30650C4-E65C-4861-A2FB-7F81B12D9CC5}" srcId="{F6C78FA5-4ECB-43B4-8338-1B07CF70F7B1}" destId="{BF0CD709-2C69-46D3-8413-02EF3D173137}" srcOrd="0" destOrd="0" parTransId="{28DE321F-CD87-4694-BB28-EF0E78140379}" sibTransId="{47D5524D-77D8-47A9-AB41-24146B23CD4F}"/>
    <dgm:cxn modelId="{7D937BDA-76A2-4C48-9EEE-BB263BB96DCC}" type="presOf" srcId="{D5CA82EA-EB23-4F41-8363-8DB575D766E4}" destId="{90229A34-09E5-4BA8-A280-D811C5ABD8DC}" srcOrd="0" destOrd="0" presId="urn:microsoft.com/office/officeart/2005/8/layout/process1"/>
    <dgm:cxn modelId="{2F04AFE1-9E05-4CF1-9776-7F79843D24FB}" type="presOf" srcId="{586A6625-1BEB-4823-B15F-7A446552FD2C}" destId="{FAA8240F-9C68-4D42-BD78-6303BFB22958}" srcOrd="0" destOrd="0" presId="urn:microsoft.com/office/officeart/2005/8/layout/process1"/>
    <dgm:cxn modelId="{B22A80F4-5000-40CE-958C-FC5265E53012}" srcId="{F6C78FA5-4ECB-43B4-8338-1B07CF70F7B1}" destId="{64119F68-C7E4-4A1C-9F07-9BCC4965C073}" srcOrd="4" destOrd="0" parTransId="{FFB76F91-F2A6-4EDB-AB4E-CC3919F0F1E9}" sibTransId="{60FFDB46-0745-4014-B2EE-49B95F1346AA}"/>
    <dgm:cxn modelId="{ECF80CFB-B7B0-4C21-AD6B-CFE716F893E7}" type="presOf" srcId="{64119F68-C7E4-4A1C-9F07-9BCC4965C073}" destId="{EEBDBF34-62E4-406E-89FA-C41F78A3D721}" srcOrd="0" destOrd="0" presId="urn:microsoft.com/office/officeart/2005/8/layout/process1"/>
    <dgm:cxn modelId="{41FD63B7-D642-4ED0-BE1E-44193D24CE81}" type="presParOf" srcId="{64A94058-3840-435E-BDBF-672ACBBF79B0}" destId="{2017FA9F-AC31-44D6-867F-F6ECD6A08B1C}" srcOrd="0" destOrd="0" presId="urn:microsoft.com/office/officeart/2005/8/layout/process1"/>
    <dgm:cxn modelId="{0C87EF78-A956-4C22-B7D0-7F1BBE091449}" type="presParOf" srcId="{64A94058-3840-435E-BDBF-672ACBBF79B0}" destId="{1940FEDE-CCB4-4B42-88AE-65B14341C927}" srcOrd="1" destOrd="0" presId="urn:microsoft.com/office/officeart/2005/8/layout/process1"/>
    <dgm:cxn modelId="{05D1BFDC-2EAD-49DA-BAC0-EA3748B2C485}" type="presParOf" srcId="{1940FEDE-CCB4-4B42-88AE-65B14341C927}" destId="{4228375F-A7EB-400F-B3DD-9F83B50D1559}" srcOrd="0" destOrd="0" presId="urn:microsoft.com/office/officeart/2005/8/layout/process1"/>
    <dgm:cxn modelId="{5D06472C-6E80-4FED-8B52-26C3EB826EAF}" type="presParOf" srcId="{64A94058-3840-435E-BDBF-672ACBBF79B0}" destId="{5FBF0E47-C118-4EE4-B487-94B98EEBD4B0}" srcOrd="2" destOrd="0" presId="urn:microsoft.com/office/officeart/2005/8/layout/process1"/>
    <dgm:cxn modelId="{73ECE0EB-0A2C-460E-A83F-740D7A8C1848}" type="presParOf" srcId="{64A94058-3840-435E-BDBF-672ACBBF79B0}" destId="{FAA8240F-9C68-4D42-BD78-6303BFB22958}" srcOrd="3" destOrd="0" presId="urn:microsoft.com/office/officeart/2005/8/layout/process1"/>
    <dgm:cxn modelId="{A8BD31F1-A4EA-40A1-94FD-F752311801B2}" type="presParOf" srcId="{FAA8240F-9C68-4D42-BD78-6303BFB22958}" destId="{42F7FFD9-62A7-4409-A16D-ECB16F5DE1FE}" srcOrd="0" destOrd="0" presId="urn:microsoft.com/office/officeart/2005/8/layout/process1"/>
    <dgm:cxn modelId="{3A4886EB-109B-4AE3-BC7C-22243BE10026}" type="presParOf" srcId="{64A94058-3840-435E-BDBF-672ACBBF79B0}" destId="{44058B4D-C533-4841-83EC-53CE29772BEC}" srcOrd="4" destOrd="0" presId="urn:microsoft.com/office/officeart/2005/8/layout/process1"/>
    <dgm:cxn modelId="{D067B375-DED2-4DAC-8971-302BF51378BF}" type="presParOf" srcId="{64A94058-3840-435E-BDBF-672ACBBF79B0}" destId="{859D4BFA-27AA-45C9-83F4-8ED186BEF876}" srcOrd="5" destOrd="0" presId="urn:microsoft.com/office/officeart/2005/8/layout/process1"/>
    <dgm:cxn modelId="{E9ED6219-D804-491E-8E30-83303086C6EB}" type="presParOf" srcId="{859D4BFA-27AA-45C9-83F4-8ED186BEF876}" destId="{E726B97F-605C-4EB2-AF60-2BFAD2BDE61C}" srcOrd="0" destOrd="0" presId="urn:microsoft.com/office/officeart/2005/8/layout/process1"/>
    <dgm:cxn modelId="{2D17C8EA-4E50-4B49-921A-54A4BA04F96C}" type="presParOf" srcId="{64A94058-3840-435E-BDBF-672ACBBF79B0}" destId="{90229A34-09E5-4BA8-A280-D811C5ABD8DC}" srcOrd="6" destOrd="0" presId="urn:microsoft.com/office/officeart/2005/8/layout/process1"/>
    <dgm:cxn modelId="{4C7C2745-5F98-4627-9B9A-06E38ED82CD7}" type="presParOf" srcId="{64A94058-3840-435E-BDBF-672ACBBF79B0}" destId="{4807F102-1FD0-4B82-999A-CCAD1BD36CA9}" srcOrd="7" destOrd="0" presId="urn:microsoft.com/office/officeart/2005/8/layout/process1"/>
    <dgm:cxn modelId="{269D2D21-E946-44CC-9D5D-AA340330E8F7}" type="presParOf" srcId="{4807F102-1FD0-4B82-999A-CCAD1BD36CA9}" destId="{033ADEE0-8E38-4A8F-91E3-CC5B6CD099F2}" srcOrd="0" destOrd="0" presId="urn:microsoft.com/office/officeart/2005/8/layout/process1"/>
    <dgm:cxn modelId="{F6C05AF6-12CA-4B8B-87F6-F5FD43ACC780}" type="presParOf" srcId="{64A94058-3840-435E-BDBF-672ACBBF79B0}" destId="{EEBDBF34-62E4-406E-89FA-C41F78A3D72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7FA9F-AC31-44D6-867F-F6ECD6A08B1C}">
      <dsp:nvSpPr>
        <dsp:cNvPr id="0" name=""/>
        <dsp:cNvSpPr/>
      </dsp:nvSpPr>
      <dsp:spPr>
        <a:xfrm>
          <a:off x="5169" y="2478778"/>
          <a:ext cx="1602482" cy="9614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kern="1200" dirty="0"/>
            <a:t>הרכשת נתונים </a:t>
          </a:r>
          <a:r>
            <a:rPr lang="en-US" sz="1900" kern="1200" dirty="0"/>
            <a:t>Crawling</a:t>
          </a:r>
          <a:endParaRPr lang="he-IL" sz="1900" kern="1200" dirty="0"/>
        </a:p>
      </dsp:txBody>
      <dsp:txXfrm>
        <a:off x="33330" y="2506939"/>
        <a:ext cx="1546160" cy="905167"/>
      </dsp:txXfrm>
    </dsp:sp>
    <dsp:sp modelId="{1940FEDE-CCB4-4B42-88AE-65B14341C927}">
      <dsp:nvSpPr>
        <dsp:cNvPr id="0" name=""/>
        <dsp:cNvSpPr/>
      </dsp:nvSpPr>
      <dsp:spPr>
        <a:xfrm>
          <a:off x="1767899" y="2760815"/>
          <a:ext cx="339726" cy="39741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600" kern="1200"/>
        </a:p>
      </dsp:txBody>
      <dsp:txXfrm>
        <a:off x="1767899" y="2840298"/>
        <a:ext cx="237808" cy="238449"/>
      </dsp:txXfrm>
    </dsp:sp>
    <dsp:sp modelId="{5FBF0E47-C118-4EE4-B487-94B98EEBD4B0}">
      <dsp:nvSpPr>
        <dsp:cNvPr id="0" name=""/>
        <dsp:cNvSpPr/>
      </dsp:nvSpPr>
      <dsp:spPr>
        <a:xfrm>
          <a:off x="2248644" y="2478778"/>
          <a:ext cx="1602482" cy="9614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kern="1200" dirty="0"/>
            <a:t>טיוב הנתונים</a:t>
          </a:r>
        </a:p>
      </dsp:txBody>
      <dsp:txXfrm>
        <a:off x="2276805" y="2506939"/>
        <a:ext cx="1546160" cy="905167"/>
      </dsp:txXfrm>
    </dsp:sp>
    <dsp:sp modelId="{FAA8240F-9C68-4D42-BD78-6303BFB22958}">
      <dsp:nvSpPr>
        <dsp:cNvPr id="0" name=""/>
        <dsp:cNvSpPr/>
      </dsp:nvSpPr>
      <dsp:spPr>
        <a:xfrm>
          <a:off x="4011374" y="2760815"/>
          <a:ext cx="339726" cy="39741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600" kern="1200"/>
        </a:p>
      </dsp:txBody>
      <dsp:txXfrm>
        <a:off x="4011374" y="2840298"/>
        <a:ext cx="237808" cy="238449"/>
      </dsp:txXfrm>
    </dsp:sp>
    <dsp:sp modelId="{44058B4D-C533-4841-83EC-53CE29772BEC}">
      <dsp:nvSpPr>
        <dsp:cNvPr id="0" name=""/>
        <dsp:cNvSpPr/>
      </dsp:nvSpPr>
      <dsp:spPr>
        <a:xfrm>
          <a:off x="4492118" y="2478778"/>
          <a:ext cx="1602482" cy="9614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EDA</a:t>
          </a:r>
          <a:r>
            <a:rPr lang="he-IL" sz="1900" kern="1200" dirty="0"/>
            <a:t> וניתוח נתונים מתקדם</a:t>
          </a:r>
        </a:p>
      </dsp:txBody>
      <dsp:txXfrm>
        <a:off x="4520279" y="2506939"/>
        <a:ext cx="1546160" cy="905167"/>
      </dsp:txXfrm>
    </dsp:sp>
    <dsp:sp modelId="{859D4BFA-27AA-45C9-83F4-8ED186BEF876}">
      <dsp:nvSpPr>
        <dsp:cNvPr id="0" name=""/>
        <dsp:cNvSpPr/>
      </dsp:nvSpPr>
      <dsp:spPr>
        <a:xfrm>
          <a:off x="6254849" y="2760815"/>
          <a:ext cx="339726" cy="39741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600" kern="1200"/>
        </a:p>
      </dsp:txBody>
      <dsp:txXfrm>
        <a:off x="6254849" y="2840298"/>
        <a:ext cx="237808" cy="238449"/>
      </dsp:txXfrm>
    </dsp:sp>
    <dsp:sp modelId="{90229A34-09E5-4BA8-A280-D811C5ABD8DC}">
      <dsp:nvSpPr>
        <dsp:cNvPr id="0" name=""/>
        <dsp:cNvSpPr/>
      </dsp:nvSpPr>
      <dsp:spPr>
        <a:xfrm>
          <a:off x="6735593" y="2478778"/>
          <a:ext cx="1602482" cy="9614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kern="1200" dirty="0">
              <a:latin typeface="Calibri" panose="020F0502020204030204"/>
              <a:ea typeface="+mn-ea"/>
              <a:cs typeface="Arial" panose="020B0604020202020204" pitchFamily="34" charset="0"/>
            </a:rPr>
            <a:t>למידת מכונה</a:t>
          </a:r>
        </a:p>
      </dsp:txBody>
      <dsp:txXfrm>
        <a:off x="6763754" y="2506939"/>
        <a:ext cx="1546160" cy="905167"/>
      </dsp:txXfrm>
    </dsp:sp>
    <dsp:sp modelId="{4807F102-1FD0-4B82-999A-CCAD1BD36CA9}">
      <dsp:nvSpPr>
        <dsp:cNvPr id="0" name=""/>
        <dsp:cNvSpPr/>
      </dsp:nvSpPr>
      <dsp:spPr>
        <a:xfrm>
          <a:off x="8498324" y="2760815"/>
          <a:ext cx="339726" cy="39741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600" kern="1200"/>
        </a:p>
      </dsp:txBody>
      <dsp:txXfrm>
        <a:off x="8498324" y="2840298"/>
        <a:ext cx="237808" cy="238449"/>
      </dsp:txXfrm>
    </dsp:sp>
    <dsp:sp modelId="{EEBDBF34-62E4-406E-89FA-C41F78A3D721}">
      <dsp:nvSpPr>
        <dsp:cNvPr id="0" name=""/>
        <dsp:cNvSpPr/>
      </dsp:nvSpPr>
      <dsp:spPr>
        <a:xfrm>
          <a:off x="8979068" y="2478778"/>
          <a:ext cx="1602482" cy="9614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kern="1200" dirty="0">
              <a:latin typeface="Calibri" panose="020F0502020204030204"/>
              <a:ea typeface="+mn-ea"/>
              <a:cs typeface="Arial" panose="020B0604020202020204" pitchFamily="34" charset="0"/>
            </a:rPr>
            <a:t>סיכום ומסקנות</a:t>
          </a:r>
        </a:p>
      </dsp:txBody>
      <dsp:txXfrm>
        <a:off x="9007229" y="2506939"/>
        <a:ext cx="1546160" cy="9051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D77C97BC-6AED-4B21-A1DB-FE5FC8B6CE24}" type="datetimeFigureOut">
              <a:rPr lang="he-IL" smtClean="0"/>
              <a:t>ה'/אדר/תשפ"ג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570AD57-1292-4C5C-9C63-1920C54951E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02262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0AD57-1292-4C5C-9C63-1920C54951E1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0894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אספנו את הלינקים </a:t>
            </a:r>
            <a:r>
              <a:rPr lang="he-IL" dirty="0" err="1"/>
              <a:t>לזאנרים</a:t>
            </a:r>
            <a:r>
              <a:rPr lang="he-IL" dirty="0"/>
              <a:t> שנמצאים תחת שלושה </a:t>
            </a:r>
            <a:r>
              <a:rPr lang="he-IL" dirty="0" err="1"/>
              <a:t>קלאסים</a:t>
            </a:r>
            <a:r>
              <a:rPr lang="he-IL" dirty="0"/>
              <a:t> שונים. כפי שניתן לראות, </a:t>
            </a:r>
            <a:r>
              <a:rPr lang="he-IL" dirty="0" err="1"/>
              <a:t>הזאנרים</a:t>
            </a:r>
            <a:r>
              <a:rPr lang="he-IL" dirty="0"/>
              <a:t> היו מחולקים </a:t>
            </a:r>
            <a:r>
              <a:rPr lang="he-IL" dirty="0" err="1"/>
              <a:t>לזאנר</a:t>
            </a:r>
            <a:r>
              <a:rPr lang="he-IL" dirty="0"/>
              <a:t> לפט </a:t>
            </a:r>
            <a:r>
              <a:rPr lang="he-IL" dirty="0" err="1"/>
              <a:t>רייט</a:t>
            </a:r>
            <a:r>
              <a:rPr lang="he-IL" dirty="0"/>
              <a:t> </a:t>
            </a:r>
            <a:r>
              <a:rPr lang="he-IL" dirty="0" err="1"/>
              <a:t>ומידל</a:t>
            </a:r>
            <a:r>
              <a:rPr lang="he-IL" dirty="0"/>
              <a:t>. את הלינקים שמרנו ברשימה.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0AD57-1292-4C5C-9C63-1920C54951E1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34697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>
                <a:solidFill>
                  <a:schemeClr val="tx1"/>
                </a:solidFill>
              </a:rPr>
              <a:t>הערכת דיוק החיזוי באמצעות חישוב ה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Accuracy Score</a:t>
            </a:r>
            <a:endParaRPr lang="he-IL" dirty="0">
              <a:solidFill>
                <a:schemeClr val="tx1"/>
              </a:solidFill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0AD57-1292-4C5C-9C63-1920C54951E1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0690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>
                <a:solidFill>
                  <a:schemeClr val="tx1"/>
                </a:solidFill>
              </a:rPr>
              <a:t>הערכת דיוק החיזוי באמצעות חישוב ה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Accuracy Score</a:t>
            </a:r>
            <a:endParaRPr lang="he-IL" dirty="0">
              <a:solidFill>
                <a:schemeClr val="tx1"/>
              </a:solidFill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0AD57-1292-4C5C-9C63-1920C54951E1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17356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B152A10-AB29-BD9F-810E-74A70A65F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B9AA0B02-EF16-0CD6-3E6C-1C516BFBC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F8811C1-8324-46B2-8ED7-067963E6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2/26/2023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B68CB39-93F3-69F8-CEF5-279DCAEA0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8CD3C82-2603-8FD3-CABA-367BB525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3219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56C0AD5-3190-D0B4-35FD-DE8716E7D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A180518A-525B-130D-1E9D-CF1ADE1FD5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9C53A94-C866-4254-C2AE-B1B8E61AA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2/26/2023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C77CF7E-0628-01E4-C862-625B39F74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A30DD05-55E5-4768-93DC-887C2E5EC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9282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E2A59D60-1710-DB10-ED88-DD207ABFB8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44BDF224-E085-D4BE-96B5-55D067866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773B50F-45DF-C047-A204-C97AA7B2F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2/26/2023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0512855-CEC4-3406-6F79-3860F477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7CC8C5B-3FC6-6D01-B88E-0EF960BD9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48846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5F60D38-B4AC-94E6-781D-9F47462A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A716795-FA59-7A9F-5D2D-89006A984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AF5BA94-FB57-A9BB-AC2C-733853ACB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2/26/2023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A719D49-BB04-B6C9-7060-02E37D1AC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7DA6C4C-A8B6-E6CE-90E3-46D1DE19C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21477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6D46DB8-0815-1CE4-062F-1B8A308E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56E8574-0F14-EFEE-79B4-8BF0B75E8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1A76E97-EA58-CC97-C7BE-E73302B26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2/26/2023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5203A9F-5625-A1DC-2E6C-944A49C15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BAB5026-B1C0-5638-8D4A-B973DA88E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4990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F473D72-B110-9CE7-6C2B-C34AE4A3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CF7FC0E-A465-5101-E82C-1B985831F6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53475F92-A2B3-F709-3205-257E21EC1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59D0EC2-D37A-BB43-F660-0EB41A63F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2/26/2023</a:t>
            </a:fld>
            <a:endParaRPr lang="en-US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C25CECE-1E4E-20A2-3879-853B0D5F9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7E840AB-3193-06E1-4C7D-F2704284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19577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F3B8F82-335B-5118-EAC5-BF6BAEE7C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1FAD1F1-21CE-695D-2C67-862BA9D4D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0E23E745-602A-CF49-31D1-9C18DE11AD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0501825A-63D4-CAD8-BBE0-39E63C0F59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DDAF157A-04D0-6C8F-B8AF-DE2B956C04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9F9515AC-4324-7C28-C73A-4053234FF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2/26/2023</a:t>
            </a:fld>
            <a:endParaRPr lang="en-US" dirty="0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2D08F652-9ED2-849D-14D6-2B589251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4B31340E-765F-E496-DEB6-98729AFEE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290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CEDD4C0-69CC-D8AC-EF55-99732FBA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E2BBD928-241A-B764-7CC9-4716EC7F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2/26/2023</a:t>
            </a:fld>
            <a:endParaRPr lang="en-US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ED520CD2-B2B2-F1A5-541E-8E0CF5A35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65D28E8E-1CC2-6124-83DA-D076649F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2404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6149D176-B553-9929-4754-3A63F981D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2/26/2023</a:t>
            </a:fld>
            <a:endParaRPr lang="en-US" dirty="0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D6C71BED-5963-E5AD-543F-04B7DCD0E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8D918B1-F3B5-FFAC-6DD4-339CA9263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0044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4C158B7-B826-8E8B-3907-9BD4DA3C0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E3E8B7D-8DB4-1AB9-9D3D-E510BC8E5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D0B2EF4-BB10-D2F9-3008-D9357B1EB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620E4D1-B4F5-F2D1-D8D9-ACE2133A6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2/26/2023</a:t>
            </a:fld>
            <a:endParaRPr lang="en-US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3087F42-92A7-1D0C-3455-55928F85E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15993DF-72D8-A6D0-8985-C774CDF22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3085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5232509-498D-91D2-83A1-06DA03CA4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E49524BF-F518-B8F1-455C-BF8D9531B5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9DDF2BB2-60EE-9513-93FA-C390241BD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69B3C9E-9B69-6B5A-8569-3EA77E8B2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BAB95-8DA7-460B-B00A-7037C8394FB0}" type="datetime1">
              <a:rPr lang="en-US" smtClean="0"/>
              <a:pPr/>
              <a:t>2/26/2023</a:t>
            </a:fld>
            <a:endParaRPr lang="en-US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DD3DB9E-2A3D-626E-1864-5764E946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BE1E16F-AD39-3854-F269-0123FCC6F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1664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5A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2B854583-FB13-BFFB-7375-415DF7ED1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47D7AAC-FEFB-0B0D-6C4F-1DA0136CB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BB1DC77-15F6-E694-7D1A-0EFE9DE0F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2/26/2023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79FC813-6806-200D-550D-8E724E643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BD620C2-C7AA-BE2C-C78D-644128913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259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hf sldNum="0"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5.png"/><Relationship Id="rId5" Type="http://schemas.openxmlformats.org/officeDocument/2006/relationships/image" Target="../media/image23.jpe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3.jpeg"/><Relationship Id="rId11" Type="http://schemas.openxmlformats.org/officeDocument/2006/relationships/image" Target="../media/image2.png"/><Relationship Id="rId5" Type="http://schemas.openxmlformats.org/officeDocument/2006/relationships/image" Target="../media/image3.jpeg"/><Relationship Id="rId10" Type="http://schemas.openxmlformats.org/officeDocument/2006/relationships/image" Target="../media/image30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3.jpeg"/><Relationship Id="rId11" Type="http://schemas.openxmlformats.org/officeDocument/2006/relationships/image" Target="../media/image2.png"/><Relationship Id="rId5" Type="http://schemas.openxmlformats.org/officeDocument/2006/relationships/image" Target="../media/image3.jpeg"/><Relationship Id="rId10" Type="http://schemas.openxmlformats.org/officeDocument/2006/relationships/image" Target="../media/image34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35.png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image" Target="../media/image3.jpe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רשים זרימה: תהליך 6">
            <a:extLst>
              <a:ext uri="{FF2B5EF4-FFF2-40B4-BE49-F238E27FC236}">
                <a16:creationId xmlns:a16="http://schemas.microsoft.com/office/drawing/2014/main" id="{8A9B3640-EF47-5466-C6F5-CFB99B9A0D43}"/>
              </a:ext>
            </a:extLst>
          </p:cNvPr>
          <p:cNvSpPr/>
          <p:nvPr/>
        </p:nvSpPr>
        <p:spPr>
          <a:xfrm>
            <a:off x="259080" y="274322"/>
            <a:ext cx="11673840" cy="6162040"/>
          </a:xfrm>
          <a:prstGeom prst="flowChartProcess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C9A6031E-23E6-77CC-3233-BCBC4B198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8496" y="2922507"/>
            <a:ext cx="4744720" cy="2051793"/>
          </a:xfrm>
        </p:spPr>
        <p:txBody>
          <a:bodyPr anchor="b">
            <a:normAutofit fontScale="90000"/>
          </a:bodyPr>
          <a:lstStyle/>
          <a:p>
            <a:br>
              <a:rPr lang="he-IL" sz="2200" b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</a:br>
            <a:br>
              <a:rPr lang="he-IL" sz="7300" b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</a:br>
            <a:br>
              <a:rPr lang="he-IL" sz="22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</a:br>
            <a:br>
              <a:rPr lang="he-IL" sz="22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</a:br>
            <a:br>
              <a:rPr lang="he-IL" sz="22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</a:br>
            <a:r>
              <a:rPr lang="he-IL" sz="3100" b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  <a:t>שאלת המחקר</a:t>
            </a:r>
            <a:br>
              <a:rPr lang="he-IL" sz="31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</a:br>
            <a:r>
              <a:rPr lang="he-IL" sz="31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  <a:t>האם ניתן לחזות הצלחה של שיר מסוים בהסתמך על מאפייניו?</a:t>
            </a:r>
            <a:br>
              <a:rPr lang="he-IL" sz="22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</a:br>
            <a:endParaRPr lang="he-IL" sz="2200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6" name="Picture 2" descr="תמונה שמכילה טקסט, פריטים&#10;&#10;התיאור נוצר באופן אוטומטי">
            <a:extLst>
              <a:ext uri="{FF2B5EF4-FFF2-40B4-BE49-F238E27FC236}">
                <a16:creationId xmlns:a16="http://schemas.microsoft.com/office/drawing/2014/main" id="{44171179-3A70-B12D-25AD-77F9D8D21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95" r="1" b="20420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587157A2-28F4-D308-4EF1-1EB455F9C2AD}"/>
              </a:ext>
            </a:extLst>
          </p:cNvPr>
          <p:cNvSpPr txBox="1"/>
          <p:nvPr/>
        </p:nvSpPr>
        <p:spPr>
          <a:xfrm>
            <a:off x="7551736" y="5731484"/>
            <a:ext cx="339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  <a:t>מגישים: ינון דוידוב ואוראל שבת</a:t>
            </a:r>
            <a:endParaRPr lang="he-IL" dirty="0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07E07E7-EF4B-A401-3E80-489EB36AE2A4}"/>
              </a:ext>
            </a:extLst>
          </p:cNvPr>
          <p:cNvSpPr txBox="1"/>
          <p:nvPr/>
        </p:nvSpPr>
        <p:spPr>
          <a:xfrm>
            <a:off x="7551736" y="1057327"/>
            <a:ext cx="369824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6600" b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  <a:t>פרויקט גמר</a:t>
            </a:r>
            <a:endParaRPr lang="he-IL" sz="6600" b="1" dirty="0"/>
          </a:p>
        </p:txBody>
      </p:sp>
      <p:pic>
        <p:nvPicPr>
          <p:cNvPr id="47" name="שמע 46">
            <a:hlinkClick r:id="" action="ppaction://media"/>
            <a:extLst>
              <a:ext uri="{FF2B5EF4-FFF2-40B4-BE49-F238E27FC236}">
                <a16:creationId xmlns:a16="http://schemas.microsoft.com/office/drawing/2014/main" id="{CA43B359-BA55-94AB-F2A5-2BA4348859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0938" t="-160938" r="-160938" b="-160938"/>
          <a:stretch>
            <a:fillRect/>
          </a:stretch>
        </p:blipFill>
        <p:spPr>
          <a:xfrm>
            <a:off x="10477500" y="5143500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14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80"/>
    </mc:Choice>
    <mc:Fallback>
      <p:transition spd="slow" advTm="14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35CCAD-A760-B94F-36AC-44123245B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9" b="4613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תרשים זרימה: תהליך 5">
            <a:extLst>
              <a:ext uri="{FF2B5EF4-FFF2-40B4-BE49-F238E27FC236}">
                <a16:creationId xmlns:a16="http://schemas.microsoft.com/office/drawing/2014/main" id="{9CA6CD0F-8ADD-088C-A7F5-B2C24EDB1DDF}"/>
              </a:ext>
            </a:extLst>
          </p:cNvPr>
          <p:cNvSpPr/>
          <p:nvPr/>
        </p:nvSpPr>
        <p:spPr>
          <a:xfrm>
            <a:off x="466343" y="354759"/>
            <a:ext cx="1861718" cy="1520776"/>
          </a:xfrm>
          <a:prstGeom prst="flowChartProcess">
            <a:avLst/>
          </a:prstGeom>
          <a:solidFill>
            <a:srgbClr val="6CA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תרשים זרימה: תהליך 6">
            <a:extLst>
              <a:ext uri="{FF2B5EF4-FFF2-40B4-BE49-F238E27FC236}">
                <a16:creationId xmlns:a16="http://schemas.microsoft.com/office/drawing/2014/main" id="{1E1D5E45-445C-B8F3-552A-39E71EE9E9C3}"/>
              </a:ext>
            </a:extLst>
          </p:cNvPr>
          <p:cNvSpPr/>
          <p:nvPr/>
        </p:nvSpPr>
        <p:spPr>
          <a:xfrm>
            <a:off x="2477102" y="351885"/>
            <a:ext cx="1861718" cy="1534217"/>
          </a:xfrm>
          <a:prstGeom prst="flowChartProcess">
            <a:avLst/>
          </a:prstGeom>
          <a:solidFill>
            <a:srgbClr val="64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תרשים זרימה: תהליך 7">
            <a:extLst>
              <a:ext uri="{FF2B5EF4-FFF2-40B4-BE49-F238E27FC236}">
                <a16:creationId xmlns:a16="http://schemas.microsoft.com/office/drawing/2014/main" id="{B6766FEC-8003-A9AC-47C5-2FEC8526C2AA}"/>
              </a:ext>
            </a:extLst>
          </p:cNvPr>
          <p:cNvSpPr/>
          <p:nvPr/>
        </p:nvSpPr>
        <p:spPr>
          <a:xfrm>
            <a:off x="4516292" y="375079"/>
            <a:ext cx="7209363" cy="1520776"/>
          </a:xfrm>
          <a:prstGeom prst="flowChartProcess">
            <a:avLst/>
          </a:prstGeom>
          <a:solidFill>
            <a:srgbClr val="5DC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תרשים זרימה: תהליך 9">
            <a:extLst>
              <a:ext uri="{FF2B5EF4-FFF2-40B4-BE49-F238E27FC236}">
                <a16:creationId xmlns:a16="http://schemas.microsoft.com/office/drawing/2014/main" id="{2BC5A938-E704-65BA-5D29-DDBB182FFD5B}"/>
              </a:ext>
            </a:extLst>
          </p:cNvPr>
          <p:cNvSpPr/>
          <p:nvPr/>
        </p:nvSpPr>
        <p:spPr>
          <a:xfrm>
            <a:off x="466343" y="2059024"/>
            <a:ext cx="11255779" cy="4282265"/>
          </a:xfrm>
          <a:prstGeom prst="flowChartProcess">
            <a:avLst/>
          </a:prstGeom>
          <a:solidFill>
            <a:srgbClr val="7AB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F0178878-961D-9935-8B32-5B83FC636870}"/>
              </a:ext>
            </a:extLst>
          </p:cNvPr>
          <p:cNvSpPr txBox="1">
            <a:spLocks/>
          </p:cNvSpPr>
          <p:nvPr/>
        </p:nvSpPr>
        <p:spPr>
          <a:xfrm>
            <a:off x="7598130" y="745425"/>
            <a:ext cx="4123992" cy="1005840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  <a:t>הרכשת הנתונים</a:t>
            </a:r>
            <a:br>
              <a:rPr lang="he-IL" sz="40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</a:br>
            <a:endParaRPr lang="he-IL" sz="4000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4979905D-742D-F102-8D68-955CC3DCA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949" y="2245881"/>
            <a:ext cx="9828565" cy="3833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שמע 20">
            <a:hlinkClick r:id="" action="ppaction://media"/>
            <a:extLst>
              <a:ext uri="{FF2B5EF4-FFF2-40B4-BE49-F238E27FC236}">
                <a16:creationId xmlns:a16="http://schemas.microsoft.com/office/drawing/2014/main" id="{B24774FB-53AC-4477-D23A-5129E81248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45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674"/>
    </mc:Choice>
    <mc:Fallback>
      <p:transition spd="slow" advTm="7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35CCAD-A760-B94F-36AC-44123245B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9" b="4613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תרשים זרימה: תהליך 5">
            <a:extLst>
              <a:ext uri="{FF2B5EF4-FFF2-40B4-BE49-F238E27FC236}">
                <a16:creationId xmlns:a16="http://schemas.microsoft.com/office/drawing/2014/main" id="{9CA6CD0F-8ADD-088C-A7F5-B2C24EDB1DDF}"/>
              </a:ext>
            </a:extLst>
          </p:cNvPr>
          <p:cNvSpPr/>
          <p:nvPr/>
        </p:nvSpPr>
        <p:spPr>
          <a:xfrm>
            <a:off x="466343" y="436039"/>
            <a:ext cx="1861718" cy="1520776"/>
          </a:xfrm>
          <a:prstGeom prst="flowChartProcess">
            <a:avLst/>
          </a:prstGeom>
          <a:solidFill>
            <a:srgbClr val="AB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תרשים זרימה: תהליך 6">
            <a:extLst>
              <a:ext uri="{FF2B5EF4-FFF2-40B4-BE49-F238E27FC236}">
                <a16:creationId xmlns:a16="http://schemas.microsoft.com/office/drawing/2014/main" id="{1E1D5E45-445C-B8F3-552A-39E71EE9E9C3}"/>
              </a:ext>
            </a:extLst>
          </p:cNvPr>
          <p:cNvSpPr/>
          <p:nvPr/>
        </p:nvSpPr>
        <p:spPr>
          <a:xfrm>
            <a:off x="2477102" y="433165"/>
            <a:ext cx="1861718" cy="1534217"/>
          </a:xfrm>
          <a:prstGeom prst="flowChartProcess">
            <a:avLst/>
          </a:prstGeom>
          <a:solidFill>
            <a:srgbClr val="B79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תרשים זרימה: תהליך 7">
            <a:extLst>
              <a:ext uri="{FF2B5EF4-FFF2-40B4-BE49-F238E27FC236}">
                <a16:creationId xmlns:a16="http://schemas.microsoft.com/office/drawing/2014/main" id="{B6766FEC-8003-A9AC-47C5-2FEC8526C2AA}"/>
              </a:ext>
            </a:extLst>
          </p:cNvPr>
          <p:cNvSpPr/>
          <p:nvPr/>
        </p:nvSpPr>
        <p:spPr>
          <a:xfrm>
            <a:off x="4516292" y="375079"/>
            <a:ext cx="7209363" cy="1520776"/>
          </a:xfrm>
          <a:prstGeom prst="flowChartProcess">
            <a:avLst/>
          </a:prstGeom>
          <a:solidFill>
            <a:srgbClr val="B76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רשים זרימה: תהליך 8">
            <a:extLst>
              <a:ext uri="{FF2B5EF4-FFF2-40B4-BE49-F238E27FC236}">
                <a16:creationId xmlns:a16="http://schemas.microsoft.com/office/drawing/2014/main" id="{9B803A37-B586-64C0-379B-E201629CBA3E}"/>
              </a:ext>
            </a:extLst>
          </p:cNvPr>
          <p:cNvSpPr/>
          <p:nvPr/>
        </p:nvSpPr>
        <p:spPr>
          <a:xfrm>
            <a:off x="458920" y="2054703"/>
            <a:ext cx="3883433" cy="4270247"/>
          </a:xfrm>
          <a:prstGeom prst="flowChartProcess">
            <a:avLst/>
          </a:prstGeom>
          <a:solidFill>
            <a:srgbClr val="BB5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תרשים זרימה: תהליך 9">
            <a:extLst>
              <a:ext uri="{FF2B5EF4-FFF2-40B4-BE49-F238E27FC236}">
                <a16:creationId xmlns:a16="http://schemas.microsoft.com/office/drawing/2014/main" id="{2BC5A938-E704-65BA-5D29-DDBB182FFD5B}"/>
              </a:ext>
            </a:extLst>
          </p:cNvPr>
          <p:cNvSpPr/>
          <p:nvPr/>
        </p:nvSpPr>
        <p:spPr>
          <a:xfrm>
            <a:off x="4512759" y="2059024"/>
            <a:ext cx="7209363" cy="4282265"/>
          </a:xfrm>
          <a:prstGeom prst="flowChartProcess">
            <a:avLst/>
          </a:prstGeom>
          <a:solidFill>
            <a:srgbClr val="BF4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F0178878-961D-9935-8B32-5B83FC636870}"/>
              </a:ext>
            </a:extLst>
          </p:cNvPr>
          <p:cNvSpPr txBox="1">
            <a:spLocks/>
          </p:cNvSpPr>
          <p:nvPr/>
        </p:nvSpPr>
        <p:spPr>
          <a:xfrm>
            <a:off x="7598130" y="745425"/>
            <a:ext cx="4123992" cy="1005840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  <a:t>טיוב הנתונים</a:t>
            </a:r>
            <a:br>
              <a:rPr lang="he-IL" sz="40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</a:br>
            <a:endParaRPr lang="he-IL" sz="4000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80DBD4A4-F2C1-F0C4-F884-28096F25C868}"/>
              </a:ext>
            </a:extLst>
          </p:cNvPr>
          <p:cNvSpPr txBox="1"/>
          <p:nvPr/>
        </p:nvSpPr>
        <p:spPr>
          <a:xfrm>
            <a:off x="532057" y="2299243"/>
            <a:ext cx="3740465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1400" dirty="0">
                <a:latin typeface="Guttman Kav-Light" panose="02010401010101010101" pitchFamily="2" charset="-79"/>
                <a:cs typeface="Guttman Kav-Light" panose="02010401010101010101" pitchFamily="2" charset="-79"/>
              </a:rPr>
              <a:t>המרת נתונים מספריים שמוגדרים כ</a:t>
            </a:r>
            <a:r>
              <a:rPr lang="en-US" sz="1400" dirty="0">
                <a:cs typeface="Guttman Kav-Light" panose="02010401010101010101" pitchFamily="2" charset="-79"/>
              </a:rPr>
              <a:t>String</a:t>
            </a:r>
            <a:r>
              <a:rPr lang="he-IL" sz="1400" dirty="0">
                <a:latin typeface="Guttman Kav-Light" panose="02010401010101010101" pitchFamily="2" charset="-79"/>
                <a:cs typeface="Guttman Kav-Light" panose="02010401010101010101" pitchFamily="2" charset="-79"/>
              </a:rPr>
              <a:t> ל</a:t>
            </a:r>
            <a:r>
              <a:rPr lang="en-US" sz="1400" dirty="0">
                <a:cs typeface="Guttman Kav-Light" panose="02010401010101010101" pitchFamily="2" charset="-79"/>
              </a:rPr>
              <a:t>Int</a:t>
            </a:r>
            <a:endParaRPr lang="he-IL" sz="1400" dirty="0">
              <a:cs typeface="Guttman Kav-Light" panose="02010401010101010101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1400" dirty="0">
              <a:cs typeface="Guttman Kav-Light" panose="02010401010101010101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1400" dirty="0">
                <a:cs typeface="Guttman Kav-Light" panose="02010401010101010101" pitchFamily="2" charset="-79"/>
              </a:rPr>
              <a:t>שירים ללא שנת יציאה מוצהרת הוסרו</a:t>
            </a:r>
          </a:p>
          <a:p>
            <a:endParaRPr lang="he-IL" sz="1400" dirty="0">
              <a:cs typeface="Guttman Kav-Light" panose="02010401010101010101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1400" dirty="0">
                <a:latin typeface="Guttman Kav-Light" panose="02010401010101010101" pitchFamily="2" charset="-79"/>
                <a:cs typeface="Guttman Kav-Light" panose="02010401010101010101" pitchFamily="2" charset="-79"/>
              </a:rPr>
              <a:t>שירים לא מדורגים קיבלו את ממוצע עמודת ה</a:t>
            </a:r>
            <a:r>
              <a:rPr lang="en-US" sz="1400" dirty="0">
                <a:cs typeface="Guttman Kav-Light" panose="02010401010101010101" pitchFamily="2" charset="-79"/>
              </a:rPr>
              <a:t>Rating</a:t>
            </a:r>
            <a:endParaRPr lang="he-IL" sz="1400" dirty="0">
              <a:latin typeface="Guttman Kav-Light" panose="02010401010101010101" pitchFamily="2" charset="-79"/>
              <a:cs typeface="Guttman Kav-Light" panose="02010401010101010101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1400" dirty="0">
              <a:latin typeface="Guttman Kav-Light" panose="02010401010101010101" pitchFamily="2" charset="-79"/>
              <a:cs typeface="Guttman Kav-Light" panose="02010401010101010101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1400" dirty="0">
                <a:latin typeface="Guttman Kav-Light" panose="02010401010101010101" pitchFamily="2" charset="-79"/>
                <a:cs typeface="Guttman Kav-Light" panose="02010401010101010101" pitchFamily="2" charset="-79"/>
              </a:rPr>
              <a:t>בשירים המבוצעים ע"י יותר מאמן אחד השארנו את האומן הראשי</a:t>
            </a:r>
          </a:p>
          <a:p>
            <a:endParaRPr lang="he-IL" sz="1400" dirty="0">
              <a:latin typeface="Guttman Kav-Light" panose="02010401010101010101" pitchFamily="2" charset="-79"/>
              <a:cs typeface="Guttman Kav-Light" panose="02010401010101010101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1400" dirty="0">
                <a:latin typeface="Guttman Kav-Light" panose="02010401010101010101" pitchFamily="2" charset="-79"/>
                <a:cs typeface="Guttman Kav-Light" panose="02010401010101010101" pitchFamily="2" charset="-79"/>
              </a:rPr>
              <a:t>החלפת </a:t>
            </a:r>
            <a:r>
              <a:rPr lang="en-US" sz="1400" dirty="0">
                <a:cs typeface="Guttman Kav-Light" panose="02010401010101010101" pitchFamily="2" charset="-79"/>
              </a:rPr>
              <a:t>nan</a:t>
            </a:r>
            <a:r>
              <a:rPr lang="he-IL" sz="1400" dirty="0">
                <a:latin typeface="Guttman Kav-Light" panose="02010401010101010101" pitchFamily="2" charset="-79"/>
                <a:cs typeface="Guttman Kav-Light" panose="02010401010101010101" pitchFamily="2" charset="-79"/>
              </a:rPr>
              <a:t> ב-0 תחת שדות קאברים ואלבומים</a:t>
            </a:r>
          </a:p>
          <a:p>
            <a:endParaRPr lang="he-IL" sz="1400" dirty="0">
              <a:latin typeface="Guttman Kav-Light" panose="02010401010101010101" pitchFamily="2" charset="-79"/>
              <a:cs typeface="Guttman Kav-Light" panose="02010401010101010101" pitchFamily="2" charset="-79"/>
            </a:endParaRPr>
          </a:p>
          <a:p>
            <a:endParaRPr lang="he-IL" sz="1400" dirty="0">
              <a:latin typeface="Guttman Kav-Light" panose="02010401010101010101" pitchFamily="2" charset="-79"/>
              <a:cs typeface="Guttman Kav-Light" panose="02010401010101010101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sz="1400" dirty="0">
                <a:latin typeface="Guttman Kav-Light" panose="02010401010101010101" pitchFamily="2" charset="-79"/>
                <a:cs typeface="Guttman Kav-Light" panose="02010401010101010101" pitchFamily="2" charset="-79"/>
              </a:rPr>
              <a:t>הסרת שורות עם ערכי </a:t>
            </a:r>
            <a:r>
              <a:rPr lang="en-US" sz="1400" dirty="0">
                <a:cs typeface="Guttman Kav-Light" panose="02010401010101010101" pitchFamily="2" charset="-79"/>
              </a:rPr>
              <a:t>nan</a:t>
            </a:r>
            <a:r>
              <a:rPr lang="he-IL" sz="1400" dirty="0">
                <a:cs typeface="Guttman Kav-Light" panose="02010401010101010101" pitchFamily="2" charset="-79"/>
              </a:rPr>
              <a:t> תחת השדות שנותרו</a:t>
            </a:r>
            <a:endParaRPr lang="he-IL" sz="1400" dirty="0">
              <a:latin typeface="Guttman Kav-Light" panose="02010401010101010101" pitchFamily="2" charset="-79"/>
              <a:cs typeface="Guttman Kav-Light" panose="02010401010101010101" pitchFamily="2" charset="-79"/>
            </a:endParaRPr>
          </a:p>
          <a:p>
            <a:endParaRPr lang="he-IL" sz="1400" dirty="0">
              <a:latin typeface="Guttman Kav-Light" panose="02010401010101010101" pitchFamily="2" charset="-79"/>
              <a:cs typeface="Guttman Kav-Light" panose="02010401010101010101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sz="1400" dirty="0">
              <a:latin typeface="Guttman Kav-Light" panose="02010401010101010101" pitchFamily="2" charset="-79"/>
              <a:cs typeface="Guttman Kav-Light" panose="02010401010101010101" pitchFamily="2" charset="-79"/>
            </a:endParaRPr>
          </a:p>
        </p:txBody>
      </p:sp>
      <p:pic>
        <p:nvPicPr>
          <p:cNvPr id="21" name="תמונה 20">
            <a:extLst>
              <a:ext uri="{FF2B5EF4-FFF2-40B4-BE49-F238E27FC236}">
                <a16:creationId xmlns:a16="http://schemas.microsoft.com/office/drawing/2014/main" id="{4E6D2409-35A0-2A68-5F38-7773B43E98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7050"/>
          <a:stretch/>
        </p:blipFill>
        <p:spPr>
          <a:xfrm>
            <a:off x="4642961" y="2416539"/>
            <a:ext cx="6950684" cy="3495741"/>
          </a:xfrm>
          <a:prstGeom prst="rect">
            <a:avLst/>
          </a:prstGeom>
        </p:spPr>
      </p:pic>
      <p:pic>
        <p:nvPicPr>
          <p:cNvPr id="1034" name="שמע 1033">
            <a:hlinkClick r:id="" action="ppaction://media"/>
            <a:extLst>
              <a:ext uri="{FF2B5EF4-FFF2-40B4-BE49-F238E27FC236}">
                <a16:creationId xmlns:a16="http://schemas.microsoft.com/office/drawing/2014/main" id="{C2FB2C6D-13BD-F4EF-4B87-8D5716A016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69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5210"/>
    </mc:Choice>
    <mc:Fallback>
      <p:transition spd="slow" advTm="25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3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35CCAD-A760-B94F-36AC-44123245B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9" b="4613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תרשים זרימה: תהליך 5">
            <a:extLst>
              <a:ext uri="{FF2B5EF4-FFF2-40B4-BE49-F238E27FC236}">
                <a16:creationId xmlns:a16="http://schemas.microsoft.com/office/drawing/2014/main" id="{9CA6CD0F-8ADD-088C-A7F5-B2C24EDB1DDF}"/>
              </a:ext>
            </a:extLst>
          </p:cNvPr>
          <p:cNvSpPr/>
          <p:nvPr/>
        </p:nvSpPr>
        <p:spPr>
          <a:xfrm>
            <a:off x="466343" y="436039"/>
            <a:ext cx="1861718" cy="1520776"/>
          </a:xfrm>
          <a:prstGeom prst="flowChartProcess">
            <a:avLst/>
          </a:prstGeom>
          <a:solidFill>
            <a:srgbClr val="AB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תרשים זרימה: תהליך 6">
            <a:extLst>
              <a:ext uri="{FF2B5EF4-FFF2-40B4-BE49-F238E27FC236}">
                <a16:creationId xmlns:a16="http://schemas.microsoft.com/office/drawing/2014/main" id="{1E1D5E45-445C-B8F3-552A-39E71EE9E9C3}"/>
              </a:ext>
            </a:extLst>
          </p:cNvPr>
          <p:cNvSpPr/>
          <p:nvPr/>
        </p:nvSpPr>
        <p:spPr>
          <a:xfrm>
            <a:off x="2477102" y="433165"/>
            <a:ext cx="1861718" cy="1534217"/>
          </a:xfrm>
          <a:prstGeom prst="flowChartProcess">
            <a:avLst/>
          </a:prstGeom>
          <a:solidFill>
            <a:srgbClr val="B79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תרשים זרימה: תהליך 7">
            <a:extLst>
              <a:ext uri="{FF2B5EF4-FFF2-40B4-BE49-F238E27FC236}">
                <a16:creationId xmlns:a16="http://schemas.microsoft.com/office/drawing/2014/main" id="{B6766FEC-8003-A9AC-47C5-2FEC8526C2AA}"/>
              </a:ext>
            </a:extLst>
          </p:cNvPr>
          <p:cNvSpPr/>
          <p:nvPr/>
        </p:nvSpPr>
        <p:spPr>
          <a:xfrm>
            <a:off x="4516292" y="375079"/>
            <a:ext cx="7209363" cy="1520776"/>
          </a:xfrm>
          <a:prstGeom prst="flowChartProcess">
            <a:avLst/>
          </a:prstGeom>
          <a:solidFill>
            <a:srgbClr val="B76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תרשים זרימה: תהליך 9">
            <a:extLst>
              <a:ext uri="{FF2B5EF4-FFF2-40B4-BE49-F238E27FC236}">
                <a16:creationId xmlns:a16="http://schemas.microsoft.com/office/drawing/2014/main" id="{2BC5A938-E704-65BA-5D29-DDBB182FFD5B}"/>
              </a:ext>
            </a:extLst>
          </p:cNvPr>
          <p:cNvSpPr/>
          <p:nvPr/>
        </p:nvSpPr>
        <p:spPr>
          <a:xfrm>
            <a:off x="975360" y="2059024"/>
            <a:ext cx="10424160" cy="4282265"/>
          </a:xfrm>
          <a:prstGeom prst="flowChartProcess">
            <a:avLst/>
          </a:prstGeom>
          <a:solidFill>
            <a:srgbClr val="BF4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F0178878-961D-9935-8B32-5B83FC636870}"/>
              </a:ext>
            </a:extLst>
          </p:cNvPr>
          <p:cNvSpPr txBox="1">
            <a:spLocks/>
          </p:cNvSpPr>
          <p:nvPr/>
        </p:nvSpPr>
        <p:spPr>
          <a:xfrm>
            <a:off x="7598130" y="745425"/>
            <a:ext cx="4123992" cy="1005840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  <a:t>טיוב הנתונים</a:t>
            </a:r>
            <a:br>
              <a:rPr lang="he-IL" sz="40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</a:br>
            <a:endParaRPr lang="he-IL" sz="4000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0D4D8F53-6601-FCA5-9F0D-1A6388396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742" y="2169957"/>
            <a:ext cx="9855978" cy="3978355"/>
          </a:xfrm>
          <a:prstGeom prst="rect">
            <a:avLst/>
          </a:prstGeom>
        </p:spPr>
      </p:pic>
      <p:pic>
        <p:nvPicPr>
          <p:cNvPr id="13" name="שמע 12">
            <a:hlinkClick r:id="" action="ppaction://media"/>
            <a:extLst>
              <a:ext uri="{FF2B5EF4-FFF2-40B4-BE49-F238E27FC236}">
                <a16:creationId xmlns:a16="http://schemas.microsoft.com/office/drawing/2014/main" id="{62199E1A-27E6-4A9F-31F9-2567D9B805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01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765"/>
    </mc:Choice>
    <mc:Fallback>
      <p:transition spd="slow" advTm="6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35CCAD-A760-B94F-36AC-44123245B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9" b="4613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רשים זרימה: תהליך 2">
            <a:extLst>
              <a:ext uri="{FF2B5EF4-FFF2-40B4-BE49-F238E27FC236}">
                <a16:creationId xmlns:a16="http://schemas.microsoft.com/office/drawing/2014/main" id="{673059C6-4473-4760-1A63-C928BC3E1FF6}"/>
              </a:ext>
            </a:extLst>
          </p:cNvPr>
          <p:cNvSpPr/>
          <p:nvPr/>
        </p:nvSpPr>
        <p:spPr>
          <a:xfrm>
            <a:off x="1719044" y="497840"/>
            <a:ext cx="8749226" cy="4683760"/>
          </a:xfrm>
          <a:prstGeom prst="flowChartProcess">
            <a:avLst/>
          </a:prstGeom>
          <a:solidFill>
            <a:srgbClr val="BF4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תרשים זרימה: תהליך 4">
            <a:extLst>
              <a:ext uri="{FF2B5EF4-FFF2-40B4-BE49-F238E27FC236}">
                <a16:creationId xmlns:a16="http://schemas.microsoft.com/office/drawing/2014/main" id="{F6B5AD5E-9C91-0EEC-6F6F-6A35945747B3}"/>
              </a:ext>
            </a:extLst>
          </p:cNvPr>
          <p:cNvSpPr/>
          <p:nvPr/>
        </p:nvSpPr>
        <p:spPr>
          <a:xfrm>
            <a:off x="3017520" y="5399690"/>
            <a:ext cx="6075680" cy="767430"/>
          </a:xfrm>
          <a:prstGeom prst="flowChartProcess">
            <a:avLst/>
          </a:prstGeom>
          <a:solidFill>
            <a:srgbClr val="BB5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AA571835-53CC-76FE-A5F2-F917FDABC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4067" y="5496559"/>
            <a:ext cx="8577580" cy="1005840"/>
          </a:xfrm>
        </p:spPr>
        <p:txBody>
          <a:bodyPr anchor="t">
            <a:noAutofit/>
          </a:bodyPr>
          <a:lstStyle/>
          <a:p>
            <a:r>
              <a:rPr lang="he-IL" sz="36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  <a:t>כמות השירים בז'אנרים המובילים</a:t>
            </a:r>
            <a:endParaRPr lang="he-IL" sz="3600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AF71A5E0-BC22-4266-BBE1-2154FD454F6A}"/>
              </a:ext>
            </a:extLst>
          </p:cNvPr>
          <p:cNvSpPr txBox="1"/>
          <p:nvPr/>
        </p:nvSpPr>
        <p:spPr>
          <a:xfrm>
            <a:off x="-25049" y="35205"/>
            <a:ext cx="1241045" cy="661720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ea typeface="+mj-ea"/>
                <a:cs typeface="Guttman Kav-Light" panose="02010401010101010101" pitchFamily="2" charset="-79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</a:rPr>
              <a:t>EDA</a:t>
            </a:r>
            <a:endParaRPr lang="he-IL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AE4F15D1-F264-2E28-5B4C-3687E7DB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813" y="690880"/>
            <a:ext cx="8088648" cy="4322678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7C6B6D21-C89C-6B0C-8E82-CE94DE6CE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813" y="4308672"/>
            <a:ext cx="2311519" cy="704886"/>
          </a:xfrm>
          <a:prstGeom prst="rect">
            <a:avLst/>
          </a:prstGeom>
        </p:spPr>
      </p:pic>
      <p:pic>
        <p:nvPicPr>
          <p:cNvPr id="10" name="שמע 9">
            <a:hlinkClick r:id="" action="ppaction://media"/>
            <a:extLst>
              <a:ext uri="{FF2B5EF4-FFF2-40B4-BE49-F238E27FC236}">
                <a16:creationId xmlns:a16="http://schemas.microsoft.com/office/drawing/2014/main" id="{2BF2E487-2006-AAD9-E8EE-AC803C5B60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38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0415"/>
    </mc:Choice>
    <mc:Fallback>
      <p:transition spd="slow" advTm="10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35CCAD-A760-B94F-36AC-44123245B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9" b="4613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רשים זרימה: תהליך 2">
            <a:extLst>
              <a:ext uri="{FF2B5EF4-FFF2-40B4-BE49-F238E27FC236}">
                <a16:creationId xmlns:a16="http://schemas.microsoft.com/office/drawing/2014/main" id="{673059C6-4473-4760-1A63-C928BC3E1FF6}"/>
              </a:ext>
            </a:extLst>
          </p:cNvPr>
          <p:cNvSpPr/>
          <p:nvPr/>
        </p:nvSpPr>
        <p:spPr>
          <a:xfrm>
            <a:off x="2641600" y="477520"/>
            <a:ext cx="6934200" cy="4704080"/>
          </a:xfrm>
          <a:prstGeom prst="flowChartProcess">
            <a:avLst/>
          </a:prstGeom>
          <a:solidFill>
            <a:srgbClr val="5DC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תרשים זרימה: תהליך 4">
            <a:extLst>
              <a:ext uri="{FF2B5EF4-FFF2-40B4-BE49-F238E27FC236}">
                <a16:creationId xmlns:a16="http://schemas.microsoft.com/office/drawing/2014/main" id="{F6B5AD5E-9C91-0EEC-6F6F-6A35945747B3}"/>
              </a:ext>
            </a:extLst>
          </p:cNvPr>
          <p:cNvSpPr/>
          <p:nvPr/>
        </p:nvSpPr>
        <p:spPr>
          <a:xfrm>
            <a:off x="3342641" y="5399690"/>
            <a:ext cx="5415280" cy="767430"/>
          </a:xfrm>
          <a:prstGeom prst="flowChartProcess">
            <a:avLst/>
          </a:prstGeom>
          <a:solidFill>
            <a:srgbClr val="7AB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AF71A5E0-BC22-4266-BBE1-2154FD454F6A}"/>
              </a:ext>
            </a:extLst>
          </p:cNvPr>
          <p:cNvSpPr txBox="1"/>
          <p:nvPr/>
        </p:nvSpPr>
        <p:spPr>
          <a:xfrm>
            <a:off x="-25049" y="35205"/>
            <a:ext cx="1241045" cy="661720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ea typeface="+mj-ea"/>
                <a:cs typeface="Guttman Kav-Light" panose="02010401010101010101" pitchFamily="2" charset="-79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</a:rPr>
              <a:t>EDA</a:t>
            </a:r>
            <a:endParaRPr lang="he-IL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9" name="כותרת 1">
            <a:extLst>
              <a:ext uri="{FF2B5EF4-FFF2-40B4-BE49-F238E27FC236}">
                <a16:creationId xmlns:a16="http://schemas.microsoft.com/office/drawing/2014/main" id="{E00C7931-928E-EC4A-512B-018805054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9840" y="5506720"/>
            <a:ext cx="7045960" cy="1005840"/>
          </a:xfrm>
        </p:spPr>
        <p:txBody>
          <a:bodyPr anchor="t">
            <a:noAutofit/>
          </a:bodyPr>
          <a:lstStyle/>
          <a:p>
            <a:r>
              <a:rPr lang="he-IL" sz="32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  <a:t>ממוצע הקאברים בז'אנרים השונים</a:t>
            </a:r>
            <a:endParaRPr lang="he-IL" sz="3200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14F22A03-584D-D445-7575-9CAA6473B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3629" y="670560"/>
            <a:ext cx="6284742" cy="4331659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03707474-4E25-7C79-C5F0-859E056626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912"/>
          <a:stretch/>
        </p:blipFill>
        <p:spPr>
          <a:xfrm>
            <a:off x="2641600" y="4713514"/>
            <a:ext cx="2042160" cy="493486"/>
          </a:xfrm>
          <a:prstGeom prst="rect">
            <a:avLst/>
          </a:prstGeom>
        </p:spPr>
      </p:pic>
      <p:pic>
        <p:nvPicPr>
          <p:cNvPr id="11" name="שמע 10">
            <a:hlinkClick r:id="" action="ppaction://media"/>
            <a:extLst>
              <a:ext uri="{FF2B5EF4-FFF2-40B4-BE49-F238E27FC236}">
                <a16:creationId xmlns:a16="http://schemas.microsoft.com/office/drawing/2014/main" id="{4E82AFE3-142A-A98D-C70A-FFADC0F76D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363"/>
    </mc:Choice>
    <mc:Fallback>
      <p:transition spd="slow" advTm="11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35CCAD-A760-B94F-36AC-44123245B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9" b="4613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רשים זרימה: תהליך 2">
            <a:extLst>
              <a:ext uri="{FF2B5EF4-FFF2-40B4-BE49-F238E27FC236}">
                <a16:creationId xmlns:a16="http://schemas.microsoft.com/office/drawing/2014/main" id="{673059C6-4473-4760-1A63-C928BC3E1FF6}"/>
              </a:ext>
            </a:extLst>
          </p:cNvPr>
          <p:cNvSpPr/>
          <p:nvPr/>
        </p:nvSpPr>
        <p:spPr>
          <a:xfrm>
            <a:off x="2702560" y="396240"/>
            <a:ext cx="6705600" cy="4826000"/>
          </a:xfrm>
          <a:prstGeom prst="flowChartProcess">
            <a:avLst/>
          </a:prstGeom>
          <a:solidFill>
            <a:srgbClr val="AB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תרשים זרימה: תהליך 4">
            <a:extLst>
              <a:ext uri="{FF2B5EF4-FFF2-40B4-BE49-F238E27FC236}">
                <a16:creationId xmlns:a16="http://schemas.microsoft.com/office/drawing/2014/main" id="{F6B5AD5E-9C91-0EEC-6F6F-6A35945747B3}"/>
              </a:ext>
            </a:extLst>
          </p:cNvPr>
          <p:cNvSpPr/>
          <p:nvPr/>
        </p:nvSpPr>
        <p:spPr>
          <a:xfrm>
            <a:off x="3352800" y="5399690"/>
            <a:ext cx="5425440" cy="767430"/>
          </a:xfrm>
          <a:prstGeom prst="flowChartProcess">
            <a:avLst/>
          </a:prstGeom>
          <a:solidFill>
            <a:srgbClr val="B79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AF71A5E0-BC22-4266-BBE1-2154FD454F6A}"/>
              </a:ext>
            </a:extLst>
          </p:cNvPr>
          <p:cNvSpPr txBox="1"/>
          <p:nvPr/>
        </p:nvSpPr>
        <p:spPr>
          <a:xfrm>
            <a:off x="-25049" y="35205"/>
            <a:ext cx="1241045" cy="661720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ea typeface="+mj-ea"/>
                <a:cs typeface="Guttman Kav-Light" panose="02010401010101010101" pitchFamily="2" charset="-79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</a:rPr>
              <a:t>EDA</a:t>
            </a:r>
            <a:endParaRPr lang="he-IL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7076779F-8553-A6BA-99EA-489A273AF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9840" y="5506720"/>
            <a:ext cx="7045960" cy="1005840"/>
          </a:xfrm>
        </p:spPr>
        <p:txBody>
          <a:bodyPr anchor="t">
            <a:noAutofit/>
          </a:bodyPr>
          <a:lstStyle/>
          <a:p>
            <a:r>
              <a:rPr lang="he-IL" sz="32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  <a:t>ממוצע הדירוגים בז'אנרים השונים</a:t>
            </a:r>
            <a:endParaRPr lang="he-IL" sz="3200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8ED1272D-DE43-5DEE-D5D0-74F4C3080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802" y="549730"/>
            <a:ext cx="6209157" cy="4365565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7778C30C-C385-AF3E-C37C-869F5F1DA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560" y="4499266"/>
            <a:ext cx="2296160" cy="730858"/>
          </a:xfrm>
          <a:prstGeom prst="rect">
            <a:avLst/>
          </a:prstGeom>
        </p:spPr>
      </p:pic>
      <p:pic>
        <p:nvPicPr>
          <p:cNvPr id="19" name="שמע 18">
            <a:hlinkClick r:id="" action="ppaction://media"/>
            <a:extLst>
              <a:ext uri="{FF2B5EF4-FFF2-40B4-BE49-F238E27FC236}">
                <a16:creationId xmlns:a16="http://schemas.microsoft.com/office/drawing/2014/main" id="{8DDBADA5-89BB-63DF-C1BC-32E6638073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06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0737"/>
    </mc:Choice>
    <mc:Fallback>
      <p:transition spd="slow" advTm="10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35CCAD-A760-B94F-36AC-44123245B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9" b="4613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תרשים זרימה: תהליך 2">
            <a:extLst>
              <a:ext uri="{FF2B5EF4-FFF2-40B4-BE49-F238E27FC236}">
                <a16:creationId xmlns:a16="http://schemas.microsoft.com/office/drawing/2014/main" id="{673059C6-4473-4760-1A63-C928BC3E1FF6}"/>
              </a:ext>
            </a:extLst>
          </p:cNvPr>
          <p:cNvSpPr/>
          <p:nvPr/>
        </p:nvSpPr>
        <p:spPr>
          <a:xfrm>
            <a:off x="2235200" y="497840"/>
            <a:ext cx="7426960" cy="4683760"/>
          </a:xfrm>
          <a:prstGeom prst="flowChartProcess">
            <a:avLst/>
          </a:prstGeom>
          <a:solidFill>
            <a:srgbClr val="6CA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תרשים זרימה: תהליך 4">
            <a:extLst>
              <a:ext uri="{FF2B5EF4-FFF2-40B4-BE49-F238E27FC236}">
                <a16:creationId xmlns:a16="http://schemas.microsoft.com/office/drawing/2014/main" id="{F6B5AD5E-9C91-0EEC-6F6F-6A35945747B3}"/>
              </a:ext>
            </a:extLst>
          </p:cNvPr>
          <p:cNvSpPr/>
          <p:nvPr/>
        </p:nvSpPr>
        <p:spPr>
          <a:xfrm>
            <a:off x="1422400" y="5399690"/>
            <a:ext cx="9144000" cy="767430"/>
          </a:xfrm>
          <a:prstGeom prst="flowChartProcess">
            <a:avLst/>
          </a:prstGeom>
          <a:solidFill>
            <a:srgbClr val="64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AF71A5E0-BC22-4266-BBE1-2154FD454F6A}"/>
              </a:ext>
            </a:extLst>
          </p:cNvPr>
          <p:cNvSpPr txBox="1"/>
          <p:nvPr/>
        </p:nvSpPr>
        <p:spPr>
          <a:xfrm>
            <a:off x="-25049" y="35205"/>
            <a:ext cx="1241045" cy="661720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ea typeface="+mj-ea"/>
                <a:cs typeface="Guttman Kav-Light" panose="02010401010101010101" pitchFamily="2" charset="-79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n-lt"/>
                <a:ea typeface="+mn-ea"/>
              </a:rPr>
              <a:t>EDA</a:t>
            </a:r>
            <a:endParaRPr lang="he-IL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9" name="כותרת 1">
            <a:extLst>
              <a:ext uri="{FF2B5EF4-FFF2-40B4-BE49-F238E27FC236}">
                <a16:creationId xmlns:a16="http://schemas.microsoft.com/office/drawing/2014/main" id="{49BB92F5-78DF-574B-EABA-E3971F78A785}"/>
              </a:ext>
            </a:extLst>
          </p:cNvPr>
          <p:cNvSpPr txBox="1">
            <a:spLocks/>
          </p:cNvSpPr>
          <p:nvPr/>
        </p:nvSpPr>
        <p:spPr>
          <a:xfrm>
            <a:off x="1267206" y="5506720"/>
            <a:ext cx="9393427" cy="1005840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32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  <a:t>התפלגות השירים לפי שנת יציאתם עבור הז'אנרים השונים</a:t>
            </a:r>
            <a:endParaRPr lang="he-IL" sz="3200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AC999DFD-C344-2379-79A4-A280D0076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657" y="750308"/>
            <a:ext cx="6880291" cy="4146812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D562D8B1-C5A8-B5D2-D998-BC1DD5BE4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5199" y="4775200"/>
            <a:ext cx="3645319" cy="401320"/>
          </a:xfrm>
          <a:prstGeom prst="rect">
            <a:avLst/>
          </a:prstGeom>
        </p:spPr>
      </p:pic>
      <p:pic>
        <p:nvPicPr>
          <p:cNvPr id="33" name="שמע 32">
            <a:hlinkClick r:id="" action="ppaction://media"/>
            <a:extLst>
              <a:ext uri="{FF2B5EF4-FFF2-40B4-BE49-F238E27FC236}">
                <a16:creationId xmlns:a16="http://schemas.microsoft.com/office/drawing/2014/main" id="{BCB03BA9-D8F2-9E80-FD75-1E01009EFD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43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7637"/>
    </mc:Choice>
    <mc:Fallback>
      <p:transition spd="slow" advTm="27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35CCAD-A760-B94F-36AC-44123245B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9" b="4613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תרשים זרימה: תהליך 9">
            <a:extLst>
              <a:ext uri="{FF2B5EF4-FFF2-40B4-BE49-F238E27FC236}">
                <a16:creationId xmlns:a16="http://schemas.microsoft.com/office/drawing/2014/main" id="{516416DE-0EC6-24BB-891B-532387B77DB6}"/>
              </a:ext>
            </a:extLst>
          </p:cNvPr>
          <p:cNvSpPr/>
          <p:nvPr/>
        </p:nvSpPr>
        <p:spPr>
          <a:xfrm>
            <a:off x="259080" y="274322"/>
            <a:ext cx="11673840" cy="6162040"/>
          </a:xfrm>
          <a:prstGeom prst="flowChartProcess">
            <a:avLst/>
          </a:prstGeom>
          <a:solidFill>
            <a:srgbClr val="64D3D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4177B093-479D-9F83-C65B-0FC2D56C6E32}"/>
              </a:ext>
            </a:extLst>
          </p:cNvPr>
          <p:cNvSpPr txBox="1">
            <a:spLocks/>
          </p:cNvSpPr>
          <p:nvPr/>
        </p:nvSpPr>
        <p:spPr>
          <a:xfrm>
            <a:off x="3296919" y="396240"/>
            <a:ext cx="5598160" cy="1005840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  <a:t>למידת המכונה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66BC5CD-6598-64E3-3085-BA2FB082B9D9}"/>
              </a:ext>
            </a:extLst>
          </p:cNvPr>
          <p:cNvSpPr txBox="1"/>
          <p:nvPr/>
        </p:nvSpPr>
        <p:spPr>
          <a:xfrm>
            <a:off x="2997200" y="1402080"/>
            <a:ext cx="8808720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defRPr>
            </a:lvl1pPr>
          </a:lstStyle>
          <a:p>
            <a:pPr marL="0" indent="0">
              <a:buNone/>
            </a:pPr>
            <a:r>
              <a:rPr lang="he-IL" dirty="0">
                <a:solidFill>
                  <a:schemeClr val="tx1"/>
                </a:solidFill>
              </a:rPr>
              <a:t>שיטת החיזוי נעשתה באמצעות למידה מונחית</a:t>
            </a:r>
          </a:p>
          <a:p>
            <a:pPr marL="0" indent="0">
              <a:buNone/>
            </a:pPr>
            <a:endParaRPr lang="he-IL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he-IL" dirty="0">
                <a:solidFill>
                  <a:schemeClr val="tx1"/>
                </a:solidFill>
                <a:latin typeface="+mn-lt"/>
              </a:rPr>
              <a:t>עמודת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Rating</a:t>
            </a:r>
            <a:r>
              <a:rPr lang="he-IL" dirty="0">
                <a:solidFill>
                  <a:schemeClr val="tx1"/>
                </a:solidFill>
                <a:latin typeface="+mn-lt"/>
              </a:rPr>
              <a:t> נבחרה להיות עמודת המטרה ולכן הומרה למשתנה קטגוריאלי והוגדרה כך:</a:t>
            </a:r>
          </a:p>
          <a:p>
            <a:pPr marL="0" indent="0">
              <a:buNone/>
            </a:pPr>
            <a:r>
              <a:rPr lang="he-IL" dirty="0">
                <a:solidFill>
                  <a:schemeClr val="tx1"/>
                </a:solidFill>
                <a:latin typeface="+mn-lt"/>
              </a:rPr>
              <a:t>	שיר פופולרי בעל רייטינג גבוה קודד ל-1, אחרת ל-0.</a:t>
            </a:r>
            <a:endParaRPr lang="he-IL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he-IL" dirty="0">
              <a:solidFill>
                <a:schemeClr val="tx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EAFC3B7-17B4-ECA9-72A6-676C5CC1C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43"/>
          <a:stretch/>
        </p:blipFill>
        <p:spPr bwMode="auto">
          <a:xfrm>
            <a:off x="355917" y="421638"/>
            <a:ext cx="3118485" cy="3215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BE1E8AD3-FDCA-D2FD-0398-D43118E296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162"/>
          <a:stretch/>
        </p:blipFill>
        <p:spPr>
          <a:xfrm>
            <a:off x="4510637" y="2956572"/>
            <a:ext cx="6636333" cy="2956515"/>
          </a:xfrm>
          <a:prstGeom prst="rect">
            <a:avLst/>
          </a:prstGeom>
        </p:spPr>
      </p:pic>
      <p:pic>
        <p:nvPicPr>
          <p:cNvPr id="53" name="שמע 52">
            <a:hlinkClick r:id="" action="ppaction://media"/>
            <a:extLst>
              <a:ext uri="{FF2B5EF4-FFF2-40B4-BE49-F238E27FC236}">
                <a16:creationId xmlns:a16="http://schemas.microsoft.com/office/drawing/2014/main" id="{F8537720-249B-1052-8E50-C31826D0FF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92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8437"/>
    </mc:Choice>
    <mc:Fallback>
      <p:transition spd="slow" advTm="18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35CCAD-A760-B94F-36AC-44123245B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9" b="4613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תרשים זרימה: תהליך 9">
            <a:extLst>
              <a:ext uri="{FF2B5EF4-FFF2-40B4-BE49-F238E27FC236}">
                <a16:creationId xmlns:a16="http://schemas.microsoft.com/office/drawing/2014/main" id="{516416DE-0EC6-24BB-891B-532387B77DB6}"/>
              </a:ext>
            </a:extLst>
          </p:cNvPr>
          <p:cNvSpPr/>
          <p:nvPr/>
        </p:nvSpPr>
        <p:spPr>
          <a:xfrm>
            <a:off x="259080" y="274322"/>
            <a:ext cx="11673840" cy="6162040"/>
          </a:xfrm>
          <a:prstGeom prst="flowChartProcess">
            <a:avLst/>
          </a:prstGeom>
          <a:solidFill>
            <a:srgbClr val="64D3D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4177B093-479D-9F83-C65B-0FC2D56C6E32}"/>
              </a:ext>
            </a:extLst>
          </p:cNvPr>
          <p:cNvSpPr txBox="1">
            <a:spLocks/>
          </p:cNvSpPr>
          <p:nvPr/>
        </p:nvSpPr>
        <p:spPr>
          <a:xfrm>
            <a:off x="3296919" y="396240"/>
            <a:ext cx="5598160" cy="1005840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  <a:t>למידת המכונה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EAFC3B7-17B4-ECA9-72A6-676C5CC1C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43"/>
          <a:stretch/>
        </p:blipFill>
        <p:spPr bwMode="auto">
          <a:xfrm>
            <a:off x="355917" y="421638"/>
            <a:ext cx="3118485" cy="3215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42E446E4-13F8-7F8C-044A-CB0F34A3BEC2}"/>
              </a:ext>
            </a:extLst>
          </p:cNvPr>
          <p:cNvSpPr txBox="1"/>
          <p:nvPr/>
        </p:nvSpPr>
        <p:spPr>
          <a:xfrm>
            <a:off x="3474402" y="2831774"/>
            <a:ext cx="81994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he-IL" dirty="0">
                <a:solidFill>
                  <a:schemeClr val="tx1"/>
                </a:solidFill>
              </a:rPr>
              <a:t>פיצול מערך הנתונים למערך אימון ומערך בדיקה לשם הערכת הביצועים של מודל למידת המכונה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01B406AD-3FFA-4D09-144B-B1D1A3944D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24432"/>
          <a:stretch/>
        </p:blipFill>
        <p:spPr>
          <a:xfrm>
            <a:off x="3733463" y="3436733"/>
            <a:ext cx="5210358" cy="1602627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D5790D4E-CDD1-3B70-CB55-AD4BF3266112}"/>
              </a:ext>
            </a:extLst>
          </p:cNvPr>
          <p:cNvSpPr txBox="1"/>
          <p:nvPr/>
        </p:nvSpPr>
        <p:spPr>
          <a:xfrm>
            <a:off x="3296919" y="5203409"/>
            <a:ext cx="8376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he-IL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he-IL" dirty="0">
                <a:solidFill>
                  <a:schemeClr val="tx1"/>
                </a:solidFill>
                <a:latin typeface="+mn-lt"/>
              </a:rPr>
              <a:t>אימון וחיזוי באמצעות המודלים :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KNN ,Naive Bayes ,Decision Tree</a:t>
            </a:r>
            <a:r>
              <a:rPr lang="he-IL" dirty="0">
                <a:solidFill>
                  <a:schemeClr val="tx1"/>
                </a:solidFill>
                <a:latin typeface="+mn-lt"/>
              </a:rPr>
              <a:t> ו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Random Forest</a:t>
            </a:r>
            <a:endParaRPr lang="he-IL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500FB564-7C3D-0AD7-5E9C-44044DDC2CD8}"/>
              </a:ext>
            </a:extLst>
          </p:cNvPr>
          <p:cNvSpPr txBox="1"/>
          <p:nvPr/>
        </p:nvSpPr>
        <p:spPr>
          <a:xfrm>
            <a:off x="3048000" y="1051054"/>
            <a:ext cx="87880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he-IL" dirty="0">
                <a:solidFill>
                  <a:schemeClr val="tx1"/>
                </a:solidFill>
              </a:rPr>
              <a:t>קידוד הנתונים הטקסטואליים לנתונים מספריים</a:t>
            </a:r>
          </a:p>
          <a:p>
            <a:pPr marL="0" indent="0">
              <a:buNone/>
            </a:pPr>
            <a:r>
              <a:rPr lang="he-IL" dirty="0">
                <a:solidFill>
                  <a:schemeClr val="tx1"/>
                </a:solidFill>
              </a:rPr>
              <a:t>(לשם הכנת מערך הנתונים לשימוש במודלים של למידת מכונה הדורשים ערכי קלט מספריים)</a:t>
            </a:r>
          </a:p>
          <a:p>
            <a:endParaRPr lang="he-IL" dirty="0">
              <a:solidFill>
                <a:schemeClr val="tx1"/>
              </a:solidFill>
            </a:endParaRP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4EAA16D7-A7A9-B8FC-C0F6-C775D6BAA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3463" y="1980692"/>
            <a:ext cx="4313258" cy="717363"/>
          </a:xfrm>
          <a:prstGeom prst="rect">
            <a:avLst/>
          </a:prstGeom>
        </p:spPr>
      </p:pic>
      <p:pic>
        <p:nvPicPr>
          <p:cNvPr id="58" name="שמע 57">
            <a:hlinkClick r:id="" action="ppaction://media"/>
            <a:extLst>
              <a:ext uri="{FF2B5EF4-FFF2-40B4-BE49-F238E27FC236}">
                <a16:creationId xmlns:a16="http://schemas.microsoft.com/office/drawing/2014/main" id="{2ED6BD3E-6AAE-8199-3BFD-76F732B757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09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9684"/>
    </mc:Choice>
    <mc:Fallback>
      <p:transition spd="slow" advTm="19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35CCAD-A760-B94F-36AC-44123245B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9" b="4613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תרשים זרימה: תהליך 9">
            <a:extLst>
              <a:ext uri="{FF2B5EF4-FFF2-40B4-BE49-F238E27FC236}">
                <a16:creationId xmlns:a16="http://schemas.microsoft.com/office/drawing/2014/main" id="{516416DE-0EC6-24BB-891B-532387B77DB6}"/>
              </a:ext>
            </a:extLst>
          </p:cNvPr>
          <p:cNvSpPr/>
          <p:nvPr/>
        </p:nvSpPr>
        <p:spPr>
          <a:xfrm>
            <a:off x="259080" y="274322"/>
            <a:ext cx="11673840" cy="6162040"/>
          </a:xfrm>
          <a:prstGeom prst="flowChartProcess">
            <a:avLst/>
          </a:prstGeom>
          <a:solidFill>
            <a:srgbClr val="64D3D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EAFC3B7-17B4-ECA9-72A6-676C5CC1C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43"/>
          <a:stretch/>
        </p:blipFill>
        <p:spPr bwMode="auto">
          <a:xfrm>
            <a:off x="-3377565" y="274322"/>
            <a:ext cx="3118485" cy="3215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4C6D31FC-C132-E2EE-DBB1-D9800EF297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" y="1095153"/>
            <a:ext cx="7690454" cy="1786272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6ADD9266-0357-3D3D-6DB5-DDA9D198DA66}"/>
              </a:ext>
            </a:extLst>
          </p:cNvPr>
          <p:cNvSpPr txBox="1"/>
          <p:nvPr/>
        </p:nvSpPr>
        <p:spPr>
          <a:xfrm>
            <a:off x="-396240" y="447036"/>
            <a:ext cx="277368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defRPr>
            </a:lvl1pPr>
          </a:lstStyle>
          <a:p>
            <a:pPr marL="0" indent="0" algn="ctr">
              <a:buNone/>
            </a:pPr>
            <a:r>
              <a:rPr lang="en-US" sz="4000" dirty="0">
                <a:solidFill>
                  <a:schemeClr val="tx1"/>
                </a:solidFill>
                <a:latin typeface="+mn-lt"/>
              </a:rPr>
              <a:t>KNN</a:t>
            </a:r>
            <a:endParaRPr lang="he-IL" sz="4000" dirty="0">
              <a:solidFill>
                <a:schemeClr val="tx1"/>
              </a:solidFill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72153A41-F165-E948-CAD2-03C59E00A253}"/>
              </a:ext>
            </a:extLst>
          </p:cNvPr>
          <p:cNvSpPr txBox="1"/>
          <p:nvPr/>
        </p:nvSpPr>
        <p:spPr>
          <a:xfrm>
            <a:off x="0" y="3293299"/>
            <a:ext cx="367792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defRPr>
            </a:lvl1pPr>
          </a:lstStyle>
          <a:p>
            <a:pPr marL="0" indent="0" algn="ctr">
              <a:buNone/>
            </a:pPr>
            <a:r>
              <a:rPr lang="en-US" sz="4000" dirty="0">
                <a:solidFill>
                  <a:schemeClr val="tx1"/>
                </a:solidFill>
                <a:latin typeface="+mn-lt"/>
              </a:rPr>
              <a:t>Naïve Base</a:t>
            </a:r>
            <a:endParaRPr lang="he-IL" sz="4000" dirty="0">
              <a:solidFill>
                <a:schemeClr val="tx1"/>
              </a:solidFill>
            </a:endParaRP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A9D9D596-5EFE-5B81-04E9-371C52EED4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880" y="2890504"/>
            <a:ext cx="3130711" cy="311166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B7D6F617-B30D-804D-FBB2-B551244071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880" y="3976575"/>
            <a:ext cx="8235010" cy="1786271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4B930202-7448-909F-0489-ADBFC0061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880" y="5711866"/>
            <a:ext cx="2336858" cy="325301"/>
          </a:xfrm>
          <a:prstGeom prst="rect">
            <a:avLst/>
          </a:prstGeom>
        </p:spPr>
      </p:pic>
      <p:pic>
        <p:nvPicPr>
          <p:cNvPr id="63" name="שמע 62">
            <a:hlinkClick r:id="" action="ppaction://media"/>
            <a:extLst>
              <a:ext uri="{FF2B5EF4-FFF2-40B4-BE49-F238E27FC236}">
                <a16:creationId xmlns:a16="http://schemas.microsoft.com/office/drawing/2014/main" id="{F094EAA7-BF13-A1E4-CF78-9AA620C9B4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57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1067"/>
    </mc:Choice>
    <mc:Fallback>
      <p:transition spd="slow" advTm="21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תרשים זרימה: תהליך 6">
            <a:extLst>
              <a:ext uri="{FF2B5EF4-FFF2-40B4-BE49-F238E27FC236}">
                <a16:creationId xmlns:a16="http://schemas.microsoft.com/office/drawing/2014/main" id="{8A9B3640-EF47-5466-C6F5-CFB99B9A0D43}"/>
              </a:ext>
            </a:extLst>
          </p:cNvPr>
          <p:cNvSpPr/>
          <p:nvPr/>
        </p:nvSpPr>
        <p:spPr>
          <a:xfrm>
            <a:off x="259080" y="274322"/>
            <a:ext cx="11673840" cy="6162040"/>
          </a:xfrm>
          <a:prstGeom prst="flowChartProcess">
            <a:avLst/>
          </a:prstGeom>
          <a:solidFill>
            <a:schemeClr val="tx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26" name="Picture 2" descr="תמונה שמכילה טקסט, פריטים&#10;&#10;התיאור נוצר באופן אוטומטי">
            <a:extLst>
              <a:ext uri="{FF2B5EF4-FFF2-40B4-BE49-F238E27FC236}">
                <a16:creationId xmlns:a16="http://schemas.microsoft.com/office/drawing/2014/main" id="{44171179-3A70-B12D-25AD-77F9D8D212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95" r="1" b="20420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14C1F591-BFAB-6C1F-9870-C38BCB6875B6}"/>
              </a:ext>
            </a:extLst>
          </p:cNvPr>
          <p:cNvSpPr txBox="1"/>
          <p:nvPr/>
        </p:nvSpPr>
        <p:spPr>
          <a:xfrm>
            <a:off x="7287575" y="1635760"/>
            <a:ext cx="4198935" cy="2702560"/>
          </a:xfrm>
          <a:prstGeom prst="rect">
            <a:avLst/>
          </a:prstGeom>
        </p:spPr>
        <p:txBody>
          <a:bodyPr vert="horz" lIns="91440" tIns="45720" rIns="91440" bIns="45720" rtlCol="1" anchor="b">
            <a:normAutofit fontScale="97500"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200" b="1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ea typeface="+mj-ea"/>
                <a:cs typeface="Guttman Kav-Light" panose="02010401010101010101" pitchFamily="2" charset="-79"/>
              </a:defRPr>
            </a:lvl1pPr>
          </a:lstStyle>
          <a:p>
            <a:pPr marL="342900" indent="-342900" algn="r">
              <a:buFont typeface="Arial" panose="020B0604020202020204" pitchFamily="34" charset="0"/>
              <a:buChar char="•"/>
            </a:pPr>
            <a:endParaRPr lang="he-IL" dirty="0"/>
          </a:p>
          <a:p>
            <a:pPr marL="342900" indent="-342900" algn="r">
              <a:buFont typeface="Arial" panose="020B0604020202020204" pitchFamily="34" charset="0"/>
              <a:buChar char="•"/>
            </a:pPr>
            <a:endParaRPr lang="he-IL" dirty="0"/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he-IL" dirty="0"/>
              <a:t>חיזוי הצלחה של שיר מהווה ערך עבור תעשיית המוזיקה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endParaRPr lang="he-IL" dirty="0"/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he-IL" dirty="0"/>
              <a:t>ניתוח זה יכול גם לספק תובנות לגבי אילו סוגי מוזיקה מבוקשים</a:t>
            </a:r>
            <a:endParaRPr lang="en-US" dirty="0"/>
          </a:p>
        </p:txBody>
      </p:sp>
      <p:sp>
        <p:nvSpPr>
          <p:cNvPr id="5" name="כותרת 1">
            <a:extLst>
              <a:ext uri="{FF2B5EF4-FFF2-40B4-BE49-F238E27FC236}">
                <a16:creationId xmlns:a16="http://schemas.microsoft.com/office/drawing/2014/main" id="{00596A2C-5426-3BB2-560B-73AB7A038F42}"/>
              </a:ext>
            </a:extLst>
          </p:cNvPr>
          <p:cNvSpPr txBox="1">
            <a:spLocks/>
          </p:cNvSpPr>
          <p:nvPr/>
        </p:nvSpPr>
        <p:spPr>
          <a:xfrm>
            <a:off x="7364430" y="629920"/>
            <a:ext cx="4123992" cy="1005840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b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  <a:t>הקדמה</a:t>
            </a:r>
            <a:br>
              <a:rPr lang="he-IL" sz="40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</a:br>
            <a:endParaRPr lang="he-IL" sz="4000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כותרת 1">
            <a:extLst>
              <a:ext uri="{FF2B5EF4-FFF2-40B4-BE49-F238E27FC236}">
                <a16:creationId xmlns:a16="http://schemas.microsoft.com/office/drawing/2014/main" id="{9FAE8714-D418-05DD-AEDB-B43FF8C86EBD}"/>
              </a:ext>
            </a:extLst>
          </p:cNvPr>
          <p:cNvSpPr txBox="1">
            <a:spLocks/>
          </p:cNvSpPr>
          <p:nvPr/>
        </p:nvSpPr>
        <p:spPr>
          <a:xfrm>
            <a:off x="7362518" y="1488438"/>
            <a:ext cx="4123992" cy="1005840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2800" b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  <a:t>מדוע נושא זה מעניין אותנו?</a:t>
            </a:r>
            <a:br>
              <a:rPr lang="he-IL" sz="28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</a:br>
            <a:endParaRPr lang="he-IL" sz="2800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9" name="שמע 18">
            <a:hlinkClick r:id="" action="ppaction://media"/>
            <a:extLst>
              <a:ext uri="{FF2B5EF4-FFF2-40B4-BE49-F238E27FC236}">
                <a16:creationId xmlns:a16="http://schemas.microsoft.com/office/drawing/2014/main" id="{33448569-E960-3A24-CD56-6C10F243B9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86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99"/>
    </mc:Choice>
    <mc:Fallback>
      <p:transition spd="slow" advTm="12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35CCAD-A760-B94F-36AC-44123245B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9" b="4613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תרשים זרימה: תהליך 9">
            <a:extLst>
              <a:ext uri="{FF2B5EF4-FFF2-40B4-BE49-F238E27FC236}">
                <a16:creationId xmlns:a16="http://schemas.microsoft.com/office/drawing/2014/main" id="{516416DE-0EC6-24BB-891B-532387B77DB6}"/>
              </a:ext>
            </a:extLst>
          </p:cNvPr>
          <p:cNvSpPr/>
          <p:nvPr/>
        </p:nvSpPr>
        <p:spPr>
          <a:xfrm>
            <a:off x="259080" y="274322"/>
            <a:ext cx="11673840" cy="6162040"/>
          </a:xfrm>
          <a:prstGeom prst="flowChartProcess">
            <a:avLst/>
          </a:prstGeom>
          <a:solidFill>
            <a:srgbClr val="64D3D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EAFC3B7-17B4-ECA9-72A6-676C5CC1C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43"/>
          <a:stretch/>
        </p:blipFill>
        <p:spPr bwMode="auto">
          <a:xfrm>
            <a:off x="-3377565" y="274322"/>
            <a:ext cx="3118485" cy="32154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FD5B44FC-092C-45DF-EF17-D0B9348B88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" y="1180433"/>
            <a:ext cx="9680345" cy="1910334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72153A41-F165-E948-CAD2-03C59E00A253}"/>
              </a:ext>
            </a:extLst>
          </p:cNvPr>
          <p:cNvSpPr txBox="1"/>
          <p:nvPr/>
        </p:nvSpPr>
        <p:spPr>
          <a:xfrm>
            <a:off x="0" y="509459"/>
            <a:ext cx="367792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defRPr>
            </a:lvl1pPr>
          </a:lstStyle>
          <a:p>
            <a:pPr marL="0" indent="0" algn="ctr">
              <a:buNone/>
            </a:pPr>
            <a:r>
              <a:rPr lang="en-US" sz="4000" dirty="0">
                <a:solidFill>
                  <a:schemeClr val="tx1"/>
                </a:solidFill>
                <a:latin typeface="+mn-lt"/>
              </a:rPr>
              <a:t>Decision Tree</a:t>
            </a:r>
            <a:endParaRPr lang="he-IL" sz="4000" dirty="0">
              <a:solidFill>
                <a:schemeClr val="tx1"/>
              </a:solidFill>
            </a:endParaRPr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A360C641-086F-B3D7-4F7D-A113DBEBEA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892" y="3083149"/>
            <a:ext cx="5169166" cy="304816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F0A12CE-73C8-ACDD-8666-FAD8D8993E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880" y="4170584"/>
            <a:ext cx="9561139" cy="1890676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57B9BF34-957A-24B6-3428-7EB2D5A809E7}"/>
              </a:ext>
            </a:extLst>
          </p:cNvPr>
          <p:cNvSpPr txBox="1"/>
          <p:nvPr/>
        </p:nvSpPr>
        <p:spPr>
          <a:xfrm>
            <a:off x="177800" y="3489724"/>
            <a:ext cx="3677920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defRPr>
            </a:lvl1pPr>
          </a:lstStyle>
          <a:p>
            <a:pPr marL="0" indent="0" algn="ctr">
              <a:buNone/>
            </a:pPr>
            <a:r>
              <a:rPr lang="en-US" sz="4000" dirty="0">
                <a:solidFill>
                  <a:schemeClr val="tx1"/>
                </a:solidFill>
                <a:latin typeface="+mn-lt"/>
              </a:rPr>
              <a:t>Random Forest</a:t>
            </a:r>
            <a:endParaRPr lang="he-IL" sz="4000" dirty="0">
              <a:solidFill>
                <a:schemeClr val="tx1"/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CA10905-B96A-E394-3469-02B22E5B22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880" y="6036291"/>
            <a:ext cx="4788618" cy="299289"/>
          </a:xfrm>
          <a:prstGeom prst="rect">
            <a:avLst/>
          </a:prstGeom>
        </p:spPr>
      </p:pic>
      <p:pic>
        <p:nvPicPr>
          <p:cNvPr id="60" name="שמע 59">
            <a:hlinkClick r:id="" action="ppaction://media"/>
            <a:extLst>
              <a:ext uri="{FF2B5EF4-FFF2-40B4-BE49-F238E27FC236}">
                <a16:creationId xmlns:a16="http://schemas.microsoft.com/office/drawing/2014/main" id="{FF0DCC69-64A6-E45D-90F2-0095929B23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41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0710"/>
    </mc:Choice>
    <mc:Fallback>
      <p:transition spd="slow" advTm="30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35CCAD-A760-B94F-36AC-44123245B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9" b="4613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תרשים זרימה: תהליך 9">
            <a:extLst>
              <a:ext uri="{FF2B5EF4-FFF2-40B4-BE49-F238E27FC236}">
                <a16:creationId xmlns:a16="http://schemas.microsoft.com/office/drawing/2014/main" id="{516416DE-0EC6-24BB-891B-532387B77DB6}"/>
              </a:ext>
            </a:extLst>
          </p:cNvPr>
          <p:cNvSpPr/>
          <p:nvPr/>
        </p:nvSpPr>
        <p:spPr>
          <a:xfrm>
            <a:off x="259080" y="223522"/>
            <a:ext cx="11673840" cy="6162040"/>
          </a:xfrm>
          <a:prstGeom prst="flowChartProcess">
            <a:avLst/>
          </a:prstGeom>
          <a:solidFill>
            <a:srgbClr val="64D3D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4177B093-479D-9F83-C65B-0FC2D56C6E32}"/>
              </a:ext>
            </a:extLst>
          </p:cNvPr>
          <p:cNvSpPr txBox="1">
            <a:spLocks/>
          </p:cNvSpPr>
          <p:nvPr/>
        </p:nvSpPr>
        <p:spPr>
          <a:xfrm>
            <a:off x="3296919" y="396240"/>
            <a:ext cx="5598160" cy="1005840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  <a:t>הערכת ביצועים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7771AB94-E568-7549-B5F9-37F65E8FF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735" y="1200424"/>
            <a:ext cx="8018528" cy="4980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שמע 25">
            <a:hlinkClick r:id="" action="ppaction://media"/>
            <a:extLst>
              <a:ext uri="{FF2B5EF4-FFF2-40B4-BE49-F238E27FC236}">
                <a16:creationId xmlns:a16="http://schemas.microsoft.com/office/drawing/2014/main" id="{BAD1E817-3BF0-6F41-32D4-03EEEBA77C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06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3983"/>
    </mc:Choice>
    <mc:Fallback>
      <p:transition spd="slow" advTm="13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35CCAD-A760-B94F-36AC-44123245B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9" b="4613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תרשים זרימה: תהליך 9">
            <a:extLst>
              <a:ext uri="{FF2B5EF4-FFF2-40B4-BE49-F238E27FC236}">
                <a16:creationId xmlns:a16="http://schemas.microsoft.com/office/drawing/2014/main" id="{516416DE-0EC6-24BB-891B-532387B77DB6}"/>
              </a:ext>
            </a:extLst>
          </p:cNvPr>
          <p:cNvSpPr/>
          <p:nvPr/>
        </p:nvSpPr>
        <p:spPr>
          <a:xfrm>
            <a:off x="259080" y="274322"/>
            <a:ext cx="11673840" cy="6162040"/>
          </a:xfrm>
          <a:prstGeom prst="flowChartProcess">
            <a:avLst/>
          </a:prstGeom>
          <a:solidFill>
            <a:schemeClr val="bg1">
              <a:lumMod val="65000"/>
              <a:lumOff val="3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4177B093-479D-9F83-C65B-0FC2D56C6E32}"/>
              </a:ext>
            </a:extLst>
          </p:cNvPr>
          <p:cNvSpPr txBox="1">
            <a:spLocks/>
          </p:cNvSpPr>
          <p:nvPr/>
        </p:nvSpPr>
        <p:spPr>
          <a:xfrm>
            <a:off x="3296919" y="396240"/>
            <a:ext cx="5598160" cy="1005840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  <a:t>סיכום ומסקנות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566BC5CD-6598-64E3-3085-BA2FB082B9D9}"/>
              </a:ext>
            </a:extLst>
          </p:cNvPr>
          <p:cNvSpPr txBox="1"/>
          <p:nvPr/>
        </p:nvSpPr>
        <p:spPr>
          <a:xfrm>
            <a:off x="2997200" y="1452880"/>
            <a:ext cx="8808720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he-IL"/>
            </a:defPPr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defRPr>
            </a:lvl1pPr>
          </a:lstStyle>
          <a:p>
            <a:r>
              <a:rPr lang="he-IL" dirty="0">
                <a:solidFill>
                  <a:schemeClr val="tx1"/>
                </a:solidFill>
                <a:latin typeface="+mn-lt"/>
              </a:rPr>
              <a:t>ראינו כי למאפייניו השונים של שיר יש השפעה על הפופולריות שלו</a:t>
            </a:r>
          </a:p>
          <a:p>
            <a:endParaRPr lang="he-IL" dirty="0">
              <a:solidFill>
                <a:schemeClr val="tx1"/>
              </a:solidFill>
              <a:latin typeface="+mn-lt"/>
            </a:endParaRPr>
          </a:p>
          <a:p>
            <a:r>
              <a:rPr lang="he-IL" dirty="0">
                <a:solidFill>
                  <a:schemeClr val="tx1"/>
                </a:solidFill>
                <a:latin typeface="+mn-lt"/>
              </a:rPr>
              <a:t>כמו כן, ראינו שעם השנים נוצרו והתפתחו ז'אנרים שונים</a:t>
            </a:r>
          </a:p>
          <a:p>
            <a:pPr marL="0" indent="0">
              <a:buNone/>
            </a:pPr>
            <a:endParaRPr lang="he-IL" dirty="0">
              <a:solidFill>
                <a:schemeClr val="tx1"/>
              </a:solidFill>
              <a:latin typeface="+mn-lt"/>
            </a:endParaRPr>
          </a:p>
          <a:p>
            <a:r>
              <a:rPr lang="he-IL" dirty="0">
                <a:solidFill>
                  <a:schemeClr val="tx1"/>
                </a:solidFill>
                <a:latin typeface="+mn-lt"/>
              </a:rPr>
              <a:t>באמצעות שימוש במודלים שונים של למידת מכונה הסקנו כי המודל עם אחוזי הדיוק הגבוהים ביותר הוא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Random Forest</a:t>
            </a:r>
            <a:r>
              <a:rPr lang="he-IL" dirty="0">
                <a:solidFill>
                  <a:schemeClr val="tx1"/>
                </a:solidFill>
                <a:latin typeface="+mn-lt"/>
              </a:rPr>
              <a:t> עם 85% דיוק</a:t>
            </a:r>
          </a:p>
          <a:p>
            <a:endParaRPr lang="he-IL" dirty="0">
              <a:solidFill>
                <a:schemeClr val="tx1"/>
              </a:solidFill>
              <a:latin typeface="+mn-lt"/>
            </a:endParaRPr>
          </a:p>
          <a:p>
            <a:r>
              <a:rPr lang="he-IL" dirty="0">
                <a:solidFill>
                  <a:schemeClr val="tx1"/>
                </a:solidFill>
                <a:latin typeface="+mn-lt"/>
              </a:rPr>
              <a:t>מכך נובע כי ניתן לחזות הצלחה של שיר בהסתמך על מאפייניו באמצעות למידת מכונה כמענה לשאלת המחקר שלנו</a:t>
            </a:r>
          </a:p>
          <a:p>
            <a:pPr marL="0" indent="0">
              <a:buNone/>
            </a:pPr>
            <a:endParaRPr lang="he-IL" dirty="0">
              <a:solidFill>
                <a:schemeClr val="tx1"/>
              </a:solidFill>
              <a:latin typeface="+mn-lt"/>
            </a:endParaRPr>
          </a:p>
          <a:p>
            <a:endParaRPr lang="he-IL" dirty="0">
              <a:solidFill>
                <a:schemeClr val="tx1"/>
              </a:solidFill>
              <a:latin typeface="+mn-lt"/>
            </a:endParaRPr>
          </a:p>
          <a:p>
            <a:endParaRPr lang="he-IL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3" name="שמע 32">
            <a:hlinkClick r:id="" action="ppaction://media"/>
            <a:extLst>
              <a:ext uri="{FF2B5EF4-FFF2-40B4-BE49-F238E27FC236}">
                <a16:creationId xmlns:a16="http://schemas.microsoft.com/office/drawing/2014/main" id="{3C900ABD-9F17-0164-5DCA-9BF820C11B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84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0090"/>
    </mc:Choice>
    <mc:Fallback>
      <p:transition spd="slow" advTm="30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35CCAD-A760-B94F-36AC-44123245B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9" b="4613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C9A6031E-23E6-77CC-3233-BCBC4B198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9760" y="0"/>
            <a:ext cx="6410960" cy="1046000"/>
          </a:xfrm>
        </p:spPr>
        <p:txBody>
          <a:bodyPr>
            <a:normAutofit fontScale="90000"/>
          </a:bodyPr>
          <a:lstStyle/>
          <a:p>
            <a:r>
              <a:rPr lang="he-IL" dirty="0"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  <a:t>שלבי העבודה בפרויקט</a:t>
            </a:r>
          </a:p>
        </p:txBody>
      </p:sp>
      <p:graphicFrame>
        <p:nvGraphicFramePr>
          <p:cNvPr id="3" name="דיאגרמה 2">
            <a:extLst>
              <a:ext uri="{FF2B5EF4-FFF2-40B4-BE49-F238E27FC236}">
                <a16:creationId xmlns:a16="http://schemas.microsoft.com/office/drawing/2014/main" id="{78CC2B7F-DF69-54D5-934B-6B9499DBF1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7936477"/>
              </p:ext>
            </p:extLst>
          </p:nvPr>
        </p:nvGraphicFramePr>
        <p:xfrm>
          <a:off x="802640" y="469476"/>
          <a:ext cx="10586720" cy="5919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5" name="שמע 24">
            <a:hlinkClick r:id="" action="ppaction://media"/>
            <a:extLst>
              <a:ext uri="{FF2B5EF4-FFF2-40B4-BE49-F238E27FC236}">
                <a16:creationId xmlns:a16="http://schemas.microsoft.com/office/drawing/2014/main" id="{D1605FB5-F0C4-F069-942C-FDCF037B68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36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5922"/>
    </mc:Choice>
    <mc:Fallback>
      <p:transition spd="slow" advTm="15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713FAD4-7D2A-EB55-9116-592531E27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200" y="-123936"/>
            <a:ext cx="10515600" cy="1325563"/>
          </a:xfrm>
        </p:spPr>
        <p:txBody>
          <a:bodyPr/>
          <a:lstStyle/>
          <a:p>
            <a:pPr algn="ctr"/>
            <a:r>
              <a:rPr lang="he-IL">
                <a:solidFill>
                  <a:schemeClr val="bg1"/>
                </a:solidFill>
                <a:latin typeface="Guttman Kav-Light" panose="02010401010101010101" pitchFamily="2" charset="-79"/>
                <a:cs typeface="Guttman Kav-Light" panose="02010401010101010101" pitchFamily="2" charset="-79"/>
              </a:rPr>
              <a:t>מקור הנתונים</a:t>
            </a:r>
            <a:endParaRPr lang="he-IL" dirty="0">
              <a:solidFill>
                <a:schemeClr val="bg1"/>
              </a:solidFill>
              <a:latin typeface="Guttman Kav-Light" panose="02010401010101010101" pitchFamily="2" charset="-79"/>
              <a:cs typeface="Guttman Kav-Light" panose="02010401010101010101" pitchFamily="2" charset="-79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5BC556E-E1FA-BB31-B4C5-C8328A7DA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9455"/>
            <a:ext cx="5603240" cy="4344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" descr="AllMusic – eResources for Allegheny County Public Libraries">
            <a:extLst>
              <a:ext uri="{FF2B5EF4-FFF2-40B4-BE49-F238E27FC236}">
                <a16:creationId xmlns:a16="http://schemas.microsoft.com/office/drawing/2014/main" id="{EE9FACBB-FD45-5D24-A2DD-4AA9333AE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0" y="499455"/>
            <a:ext cx="5551422" cy="4344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38F4B7C6-B69E-973E-C556-67C3258FCBC6}"/>
              </a:ext>
            </a:extLst>
          </p:cNvPr>
          <p:cNvGrpSpPr/>
          <p:nvPr/>
        </p:nvGrpSpPr>
        <p:grpSpPr>
          <a:xfrm>
            <a:off x="218440" y="5212080"/>
            <a:ext cx="11480800" cy="1524000"/>
            <a:chOff x="218440" y="5212080"/>
            <a:chExt cx="11480800" cy="1524000"/>
          </a:xfrm>
        </p:grpSpPr>
        <p:sp>
          <p:nvSpPr>
            <p:cNvPr id="3" name="מקבילית 2">
              <a:extLst>
                <a:ext uri="{FF2B5EF4-FFF2-40B4-BE49-F238E27FC236}">
                  <a16:creationId xmlns:a16="http://schemas.microsoft.com/office/drawing/2014/main" id="{2B584D01-8EED-D10C-DCA2-BD409ECC2ED4}"/>
                </a:ext>
              </a:extLst>
            </p:cNvPr>
            <p:cNvSpPr/>
            <p:nvPr/>
          </p:nvSpPr>
          <p:spPr>
            <a:xfrm>
              <a:off x="218440" y="5212080"/>
              <a:ext cx="8773160" cy="1524000"/>
            </a:xfrm>
            <a:prstGeom prst="parallelogram">
              <a:avLst/>
            </a:prstGeom>
            <a:solidFill>
              <a:srgbClr val="D05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" name="מקבילית 3">
              <a:extLst>
                <a:ext uri="{FF2B5EF4-FFF2-40B4-BE49-F238E27FC236}">
                  <a16:creationId xmlns:a16="http://schemas.microsoft.com/office/drawing/2014/main" id="{86B61015-59B5-98E0-D018-47D708B2A33F}"/>
                </a:ext>
              </a:extLst>
            </p:cNvPr>
            <p:cNvSpPr/>
            <p:nvPr/>
          </p:nvSpPr>
          <p:spPr>
            <a:xfrm>
              <a:off x="8707120" y="5212080"/>
              <a:ext cx="2941320" cy="1524000"/>
            </a:xfrm>
            <a:prstGeom prst="parallelogram">
              <a:avLst/>
            </a:prstGeom>
            <a:solidFill>
              <a:srgbClr val="E09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" name="תרשים זרימה: תהליך 6">
              <a:extLst>
                <a:ext uri="{FF2B5EF4-FFF2-40B4-BE49-F238E27FC236}">
                  <a16:creationId xmlns:a16="http://schemas.microsoft.com/office/drawing/2014/main" id="{BE71171A-D8D4-0F88-EC7A-05DDF4446A97}"/>
                </a:ext>
              </a:extLst>
            </p:cNvPr>
            <p:cNvSpPr/>
            <p:nvPr/>
          </p:nvSpPr>
          <p:spPr>
            <a:xfrm>
              <a:off x="218440" y="5212080"/>
              <a:ext cx="482600" cy="1524000"/>
            </a:xfrm>
            <a:prstGeom prst="flowChartProcess">
              <a:avLst/>
            </a:prstGeom>
            <a:solidFill>
              <a:srgbClr val="D05A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תרשים זרימה: תהליך 7">
              <a:extLst>
                <a:ext uri="{FF2B5EF4-FFF2-40B4-BE49-F238E27FC236}">
                  <a16:creationId xmlns:a16="http://schemas.microsoft.com/office/drawing/2014/main" id="{CAD1F9B9-29CC-057B-9AB1-85D02488083A}"/>
                </a:ext>
              </a:extLst>
            </p:cNvPr>
            <p:cNvSpPr/>
            <p:nvPr/>
          </p:nvSpPr>
          <p:spPr>
            <a:xfrm>
              <a:off x="11216640" y="5212080"/>
              <a:ext cx="482600" cy="1524000"/>
            </a:xfrm>
            <a:prstGeom prst="flowChartProcess">
              <a:avLst/>
            </a:prstGeom>
            <a:solidFill>
              <a:srgbClr val="E090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0" name="כותרת 1">
            <a:extLst>
              <a:ext uri="{FF2B5EF4-FFF2-40B4-BE49-F238E27FC236}">
                <a16:creationId xmlns:a16="http://schemas.microsoft.com/office/drawing/2014/main" id="{05E3F7CD-7FD0-80D4-69B2-B21E587BD920}"/>
              </a:ext>
            </a:extLst>
          </p:cNvPr>
          <p:cNvSpPr txBox="1">
            <a:spLocks/>
          </p:cNvSpPr>
          <p:nvPr/>
        </p:nvSpPr>
        <p:spPr>
          <a:xfrm>
            <a:off x="218440" y="5471160"/>
            <a:ext cx="3670010" cy="1005840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800" b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  <a:t>מקור הנתונים</a:t>
            </a:r>
            <a:br>
              <a:rPr lang="he-IL" sz="4800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</a:br>
            <a:endParaRPr lang="he-IL" sz="4800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4" name="שמע 13">
            <a:hlinkClick r:id="" action="ppaction://media"/>
            <a:extLst>
              <a:ext uri="{FF2B5EF4-FFF2-40B4-BE49-F238E27FC236}">
                <a16:creationId xmlns:a16="http://schemas.microsoft.com/office/drawing/2014/main" id="{B3E9B4A8-2481-6C1B-E800-EBB83FC217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37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83"/>
    </mc:Choice>
    <mc:Fallback>
      <p:transition spd="slow" advTm="11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35CCAD-A760-B94F-36AC-44123245B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9" b="4613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תרשים זרימה: תהליך 5">
            <a:extLst>
              <a:ext uri="{FF2B5EF4-FFF2-40B4-BE49-F238E27FC236}">
                <a16:creationId xmlns:a16="http://schemas.microsoft.com/office/drawing/2014/main" id="{9CA6CD0F-8ADD-088C-A7F5-B2C24EDB1DDF}"/>
              </a:ext>
            </a:extLst>
          </p:cNvPr>
          <p:cNvSpPr/>
          <p:nvPr/>
        </p:nvSpPr>
        <p:spPr>
          <a:xfrm>
            <a:off x="466343" y="436039"/>
            <a:ext cx="1861718" cy="1520776"/>
          </a:xfrm>
          <a:prstGeom prst="flowChartProcess">
            <a:avLst/>
          </a:prstGeom>
          <a:solidFill>
            <a:srgbClr val="6CA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תרשים זרימה: תהליך 6">
            <a:extLst>
              <a:ext uri="{FF2B5EF4-FFF2-40B4-BE49-F238E27FC236}">
                <a16:creationId xmlns:a16="http://schemas.microsoft.com/office/drawing/2014/main" id="{1E1D5E45-445C-B8F3-552A-39E71EE9E9C3}"/>
              </a:ext>
            </a:extLst>
          </p:cNvPr>
          <p:cNvSpPr/>
          <p:nvPr/>
        </p:nvSpPr>
        <p:spPr>
          <a:xfrm>
            <a:off x="2477102" y="433165"/>
            <a:ext cx="1861718" cy="1534217"/>
          </a:xfrm>
          <a:prstGeom prst="flowChartProcess">
            <a:avLst/>
          </a:prstGeom>
          <a:solidFill>
            <a:srgbClr val="64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תרשים זרימה: תהליך 7">
            <a:extLst>
              <a:ext uri="{FF2B5EF4-FFF2-40B4-BE49-F238E27FC236}">
                <a16:creationId xmlns:a16="http://schemas.microsoft.com/office/drawing/2014/main" id="{B6766FEC-8003-A9AC-47C5-2FEC8526C2AA}"/>
              </a:ext>
            </a:extLst>
          </p:cNvPr>
          <p:cNvSpPr/>
          <p:nvPr/>
        </p:nvSpPr>
        <p:spPr>
          <a:xfrm>
            <a:off x="4516292" y="375079"/>
            <a:ext cx="7209363" cy="1520776"/>
          </a:xfrm>
          <a:prstGeom prst="flowChartProcess">
            <a:avLst/>
          </a:prstGeom>
          <a:solidFill>
            <a:srgbClr val="5DC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רשים זרימה: תהליך 8">
            <a:extLst>
              <a:ext uri="{FF2B5EF4-FFF2-40B4-BE49-F238E27FC236}">
                <a16:creationId xmlns:a16="http://schemas.microsoft.com/office/drawing/2014/main" id="{9B803A37-B586-64C0-379B-E201629CBA3E}"/>
              </a:ext>
            </a:extLst>
          </p:cNvPr>
          <p:cNvSpPr/>
          <p:nvPr/>
        </p:nvSpPr>
        <p:spPr>
          <a:xfrm>
            <a:off x="458920" y="2054703"/>
            <a:ext cx="3883433" cy="4270247"/>
          </a:xfrm>
          <a:prstGeom prst="flowChartProcess">
            <a:avLst/>
          </a:prstGeom>
          <a:solidFill>
            <a:srgbClr val="59C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תרשים זרימה: תהליך 9">
            <a:extLst>
              <a:ext uri="{FF2B5EF4-FFF2-40B4-BE49-F238E27FC236}">
                <a16:creationId xmlns:a16="http://schemas.microsoft.com/office/drawing/2014/main" id="{2BC5A938-E704-65BA-5D29-DDBB182FFD5B}"/>
              </a:ext>
            </a:extLst>
          </p:cNvPr>
          <p:cNvSpPr/>
          <p:nvPr/>
        </p:nvSpPr>
        <p:spPr>
          <a:xfrm>
            <a:off x="4512759" y="2059024"/>
            <a:ext cx="7209363" cy="4282265"/>
          </a:xfrm>
          <a:prstGeom prst="flowChartProcess">
            <a:avLst/>
          </a:prstGeom>
          <a:solidFill>
            <a:srgbClr val="7AB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F0178878-961D-9935-8B32-5B83FC636870}"/>
              </a:ext>
            </a:extLst>
          </p:cNvPr>
          <p:cNvSpPr txBox="1">
            <a:spLocks/>
          </p:cNvSpPr>
          <p:nvPr/>
        </p:nvSpPr>
        <p:spPr>
          <a:xfrm>
            <a:off x="7598130" y="745425"/>
            <a:ext cx="4123992" cy="1005840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  <a:t>הרכשת הנתונים</a:t>
            </a:r>
            <a:br>
              <a:rPr lang="he-IL" sz="40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</a:br>
            <a:endParaRPr lang="he-IL" sz="4000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95339546-5C9A-5EDB-7A8A-8ACA191CB8FE}"/>
              </a:ext>
            </a:extLst>
          </p:cNvPr>
          <p:cNvSpPr txBox="1"/>
          <p:nvPr/>
        </p:nvSpPr>
        <p:spPr>
          <a:xfrm>
            <a:off x="577903" y="3484761"/>
            <a:ext cx="346497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600" dirty="0">
                <a:latin typeface="Guttman Kav-Light" panose="02010401010101010101" pitchFamily="2" charset="-79"/>
                <a:cs typeface="Guttman Kav-Light" panose="02010401010101010101" pitchFamily="2" charset="-79"/>
              </a:rPr>
              <a:t>גישה לאתר</a:t>
            </a:r>
          </a:p>
          <a:p>
            <a:pPr algn="ctr"/>
            <a:r>
              <a:rPr lang="en-US" sz="3600" dirty="0">
                <a:solidFill>
                  <a:srgbClr val="0070C0"/>
                </a:solidFill>
                <a:cs typeface="Guttman Kav-Light" panose="02010401010101010101" pitchFamily="2" charset="-79"/>
              </a:rPr>
              <a:t>All</a:t>
            </a:r>
            <a:r>
              <a:rPr lang="en-US" sz="3600" dirty="0">
                <a:cs typeface="Guttman Kav-Light" panose="02010401010101010101" pitchFamily="2" charset="-79"/>
              </a:rPr>
              <a:t> </a:t>
            </a:r>
            <a:r>
              <a:rPr lang="en-US" sz="3600" dirty="0">
                <a:solidFill>
                  <a:schemeClr val="bg1"/>
                </a:solidFill>
                <a:cs typeface="Guttman Kav-Light" panose="02010401010101010101" pitchFamily="2" charset="-79"/>
              </a:rPr>
              <a:t>Music</a:t>
            </a:r>
            <a:endParaRPr lang="en-US" sz="3600" dirty="0">
              <a:latin typeface="Guttman Kav-Light" panose="02010401010101010101" pitchFamily="2" charset="-79"/>
              <a:cs typeface="Guttman Kav-Light" panose="02010401010101010101" pitchFamily="2" charset="-79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8D891959-4A9B-EDB1-2805-79CC7B14C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9973" y="2917132"/>
            <a:ext cx="6615357" cy="2538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שמע 20">
            <a:hlinkClick r:id="" action="ppaction://media"/>
            <a:extLst>
              <a:ext uri="{FF2B5EF4-FFF2-40B4-BE49-F238E27FC236}">
                <a16:creationId xmlns:a16="http://schemas.microsoft.com/office/drawing/2014/main" id="{D7605466-C248-36B1-C05A-1FFBE9F583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49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0116"/>
    </mc:Choice>
    <mc:Fallback>
      <p:transition spd="slow" advTm="10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35CCAD-A760-B94F-36AC-44123245B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9" b="4613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תרשים זרימה: תהליך 5">
            <a:extLst>
              <a:ext uri="{FF2B5EF4-FFF2-40B4-BE49-F238E27FC236}">
                <a16:creationId xmlns:a16="http://schemas.microsoft.com/office/drawing/2014/main" id="{9CA6CD0F-8ADD-088C-A7F5-B2C24EDB1DDF}"/>
              </a:ext>
            </a:extLst>
          </p:cNvPr>
          <p:cNvSpPr/>
          <p:nvPr/>
        </p:nvSpPr>
        <p:spPr>
          <a:xfrm>
            <a:off x="466343" y="436039"/>
            <a:ext cx="1861718" cy="1520776"/>
          </a:xfrm>
          <a:prstGeom prst="flowChartProcess">
            <a:avLst/>
          </a:prstGeom>
          <a:solidFill>
            <a:srgbClr val="6CA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תרשים זרימה: תהליך 6">
            <a:extLst>
              <a:ext uri="{FF2B5EF4-FFF2-40B4-BE49-F238E27FC236}">
                <a16:creationId xmlns:a16="http://schemas.microsoft.com/office/drawing/2014/main" id="{1E1D5E45-445C-B8F3-552A-39E71EE9E9C3}"/>
              </a:ext>
            </a:extLst>
          </p:cNvPr>
          <p:cNvSpPr/>
          <p:nvPr/>
        </p:nvSpPr>
        <p:spPr>
          <a:xfrm>
            <a:off x="2477102" y="433165"/>
            <a:ext cx="1861718" cy="1534217"/>
          </a:xfrm>
          <a:prstGeom prst="flowChartProcess">
            <a:avLst/>
          </a:prstGeom>
          <a:solidFill>
            <a:srgbClr val="64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תרשים זרימה: תהליך 7">
            <a:extLst>
              <a:ext uri="{FF2B5EF4-FFF2-40B4-BE49-F238E27FC236}">
                <a16:creationId xmlns:a16="http://schemas.microsoft.com/office/drawing/2014/main" id="{B6766FEC-8003-A9AC-47C5-2FEC8526C2AA}"/>
              </a:ext>
            </a:extLst>
          </p:cNvPr>
          <p:cNvSpPr/>
          <p:nvPr/>
        </p:nvSpPr>
        <p:spPr>
          <a:xfrm>
            <a:off x="4516292" y="375079"/>
            <a:ext cx="7209363" cy="1520776"/>
          </a:xfrm>
          <a:prstGeom prst="flowChartProcess">
            <a:avLst/>
          </a:prstGeom>
          <a:solidFill>
            <a:srgbClr val="5DC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רשים זרימה: תהליך 8">
            <a:extLst>
              <a:ext uri="{FF2B5EF4-FFF2-40B4-BE49-F238E27FC236}">
                <a16:creationId xmlns:a16="http://schemas.microsoft.com/office/drawing/2014/main" id="{9B803A37-B586-64C0-379B-E201629CBA3E}"/>
              </a:ext>
            </a:extLst>
          </p:cNvPr>
          <p:cNvSpPr/>
          <p:nvPr/>
        </p:nvSpPr>
        <p:spPr>
          <a:xfrm>
            <a:off x="458920" y="2054703"/>
            <a:ext cx="3883433" cy="4270247"/>
          </a:xfrm>
          <a:prstGeom prst="flowChartProcess">
            <a:avLst/>
          </a:prstGeom>
          <a:solidFill>
            <a:srgbClr val="59C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תרשים זרימה: תהליך 9">
            <a:extLst>
              <a:ext uri="{FF2B5EF4-FFF2-40B4-BE49-F238E27FC236}">
                <a16:creationId xmlns:a16="http://schemas.microsoft.com/office/drawing/2014/main" id="{2BC5A938-E704-65BA-5D29-DDBB182FFD5B}"/>
              </a:ext>
            </a:extLst>
          </p:cNvPr>
          <p:cNvSpPr/>
          <p:nvPr/>
        </p:nvSpPr>
        <p:spPr>
          <a:xfrm>
            <a:off x="4512759" y="2059024"/>
            <a:ext cx="7209363" cy="4282265"/>
          </a:xfrm>
          <a:prstGeom prst="flowChartProcess">
            <a:avLst/>
          </a:prstGeom>
          <a:solidFill>
            <a:srgbClr val="7AB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F0178878-961D-9935-8B32-5B83FC636870}"/>
              </a:ext>
            </a:extLst>
          </p:cNvPr>
          <p:cNvSpPr txBox="1">
            <a:spLocks/>
          </p:cNvSpPr>
          <p:nvPr/>
        </p:nvSpPr>
        <p:spPr>
          <a:xfrm>
            <a:off x="7598130" y="745425"/>
            <a:ext cx="4123992" cy="1005840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  <a:t>הרכשת הנתונים</a:t>
            </a:r>
            <a:br>
              <a:rPr lang="he-IL" sz="40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</a:br>
            <a:endParaRPr lang="he-IL" sz="4000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95339546-5C9A-5EDB-7A8A-8ACA191CB8FE}"/>
              </a:ext>
            </a:extLst>
          </p:cNvPr>
          <p:cNvSpPr txBox="1"/>
          <p:nvPr/>
        </p:nvSpPr>
        <p:spPr>
          <a:xfrm>
            <a:off x="595572" y="3543495"/>
            <a:ext cx="346497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600" dirty="0">
                <a:latin typeface="Guttman Kav-Light" panose="02010401010101010101" pitchFamily="2" charset="-79"/>
                <a:cs typeface="Guttman Kav-Light" panose="02010401010101010101" pitchFamily="2" charset="-79"/>
              </a:rPr>
              <a:t>איסוף הז'אנרים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933C2D74-9418-8D7A-0D42-A45334C8E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7952" y="2577128"/>
            <a:ext cx="6783167" cy="3142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4" name="שמע 1033">
            <a:hlinkClick r:id="" action="ppaction://media"/>
            <a:extLst>
              <a:ext uri="{FF2B5EF4-FFF2-40B4-BE49-F238E27FC236}">
                <a16:creationId xmlns:a16="http://schemas.microsoft.com/office/drawing/2014/main" id="{41700AB2-73E6-6071-43E0-A9BE421E31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61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674"/>
    </mc:Choice>
    <mc:Fallback>
      <p:transition spd="slow" advTm="11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3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35CCAD-A760-B94F-36AC-44123245B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9" b="4613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תרשים זרימה: תהליך 5">
            <a:extLst>
              <a:ext uri="{FF2B5EF4-FFF2-40B4-BE49-F238E27FC236}">
                <a16:creationId xmlns:a16="http://schemas.microsoft.com/office/drawing/2014/main" id="{9CA6CD0F-8ADD-088C-A7F5-B2C24EDB1DDF}"/>
              </a:ext>
            </a:extLst>
          </p:cNvPr>
          <p:cNvSpPr/>
          <p:nvPr/>
        </p:nvSpPr>
        <p:spPr>
          <a:xfrm>
            <a:off x="466343" y="436039"/>
            <a:ext cx="1861718" cy="1520776"/>
          </a:xfrm>
          <a:prstGeom prst="flowChartProcess">
            <a:avLst/>
          </a:prstGeom>
          <a:solidFill>
            <a:srgbClr val="6CA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תרשים זרימה: תהליך 6">
            <a:extLst>
              <a:ext uri="{FF2B5EF4-FFF2-40B4-BE49-F238E27FC236}">
                <a16:creationId xmlns:a16="http://schemas.microsoft.com/office/drawing/2014/main" id="{1E1D5E45-445C-B8F3-552A-39E71EE9E9C3}"/>
              </a:ext>
            </a:extLst>
          </p:cNvPr>
          <p:cNvSpPr/>
          <p:nvPr/>
        </p:nvSpPr>
        <p:spPr>
          <a:xfrm>
            <a:off x="2477102" y="433165"/>
            <a:ext cx="1861718" cy="1534217"/>
          </a:xfrm>
          <a:prstGeom prst="flowChartProcess">
            <a:avLst/>
          </a:prstGeom>
          <a:solidFill>
            <a:srgbClr val="64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תרשים זרימה: תהליך 7">
            <a:extLst>
              <a:ext uri="{FF2B5EF4-FFF2-40B4-BE49-F238E27FC236}">
                <a16:creationId xmlns:a16="http://schemas.microsoft.com/office/drawing/2014/main" id="{B6766FEC-8003-A9AC-47C5-2FEC8526C2AA}"/>
              </a:ext>
            </a:extLst>
          </p:cNvPr>
          <p:cNvSpPr/>
          <p:nvPr/>
        </p:nvSpPr>
        <p:spPr>
          <a:xfrm>
            <a:off x="4516292" y="375079"/>
            <a:ext cx="7209363" cy="1520776"/>
          </a:xfrm>
          <a:prstGeom prst="flowChartProcess">
            <a:avLst/>
          </a:prstGeom>
          <a:solidFill>
            <a:srgbClr val="5DC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רשים זרימה: תהליך 8">
            <a:extLst>
              <a:ext uri="{FF2B5EF4-FFF2-40B4-BE49-F238E27FC236}">
                <a16:creationId xmlns:a16="http://schemas.microsoft.com/office/drawing/2014/main" id="{9B803A37-B586-64C0-379B-E201629CBA3E}"/>
              </a:ext>
            </a:extLst>
          </p:cNvPr>
          <p:cNvSpPr/>
          <p:nvPr/>
        </p:nvSpPr>
        <p:spPr>
          <a:xfrm>
            <a:off x="458920" y="2054703"/>
            <a:ext cx="3883433" cy="4270247"/>
          </a:xfrm>
          <a:prstGeom prst="flowChartProcess">
            <a:avLst/>
          </a:prstGeom>
          <a:solidFill>
            <a:srgbClr val="59C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תרשים זרימה: תהליך 9">
            <a:extLst>
              <a:ext uri="{FF2B5EF4-FFF2-40B4-BE49-F238E27FC236}">
                <a16:creationId xmlns:a16="http://schemas.microsoft.com/office/drawing/2014/main" id="{2BC5A938-E704-65BA-5D29-DDBB182FFD5B}"/>
              </a:ext>
            </a:extLst>
          </p:cNvPr>
          <p:cNvSpPr/>
          <p:nvPr/>
        </p:nvSpPr>
        <p:spPr>
          <a:xfrm>
            <a:off x="4512759" y="2059024"/>
            <a:ext cx="7209363" cy="4282265"/>
          </a:xfrm>
          <a:prstGeom prst="flowChartProcess">
            <a:avLst/>
          </a:prstGeom>
          <a:solidFill>
            <a:srgbClr val="7AB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F0178878-961D-9935-8B32-5B83FC636870}"/>
              </a:ext>
            </a:extLst>
          </p:cNvPr>
          <p:cNvSpPr txBox="1">
            <a:spLocks/>
          </p:cNvSpPr>
          <p:nvPr/>
        </p:nvSpPr>
        <p:spPr>
          <a:xfrm>
            <a:off x="7598130" y="745425"/>
            <a:ext cx="4123992" cy="1005840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  <a:t>הרכשת הנתונים</a:t>
            </a:r>
            <a:br>
              <a:rPr lang="he-IL" sz="40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</a:br>
            <a:endParaRPr lang="he-IL" sz="4000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95339546-5C9A-5EDB-7A8A-8ACA191CB8FE}"/>
              </a:ext>
            </a:extLst>
          </p:cNvPr>
          <p:cNvSpPr txBox="1"/>
          <p:nvPr/>
        </p:nvSpPr>
        <p:spPr>
          <a:xfrm>
            <a:off x="595572" y="3492695"/>
            <a:ext cx="346497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600" dirty="0">
                <a:latin typeface="Guttman Kav-Light" panose="02010401010101010101" pitchFamily="2" charset="-79"/>
                <a:cs typeface="Guttman Kav-Light" panose="02010401010101010101" pitchFamily="2" charset="-79"/>
              </a:rPr>
              <a:t>איסוף אומנים מובילים מהז'אנרים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ED37F6F8-0401-763C-7186-D19556765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081" y="2301760"/>
            <a:ext cx="6809168" cy="356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6" name="שמע 55">
            <a:hlinkClick r:id="" action="ppaction://media"/>
            <a:extLst>
              <a:ext uri="{FF2B5EF4-FFF2-40B4-BE49-F238E27FC236}">
                <a16:creationId xmlns:a16="http://schemas.microsoft.com/office/drawing/2014/main" id="{EC3B7A8B-1CB6-20A3-B902-93341BFE86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484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0372"/>
    </mc:Choice>
    <mc:Fallback>
      <p:transition spd="slow" advTm="20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35CCAD-A760-B94F-36AC-44123245B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9" b="4613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תרשים זרימה: תהליך 5">
            <a:extLst>
              <a:ext uri="{FF2B5EF4-FFF2-40B4-BE49-F238E27FC236}">
                <a16:creationId xmlns:a16="http://schemas.microsoft.com/office/drawing/2014/main" id="{9CA6CD0F-8ADD-088C-A7F5-B2C24EDB1DDF}"/>
              </a:ext>
            </a:extLst>
          </p:cNvPr>
          <p:cNvSpPr/>
          <p:nvPr/>
        </p:nvSpPr>
        <p:spPr>
          <a:xfrm>
            <a:off x="466343" y="436039"/>
            <a:ext cx="1861718" cy="1520776"/>
          </a:xfrm>
          <a:prstGeom prst="flowChartProcess">
            <a:avLst/>
          </a:prstGeom>
          <a:solidFill>
            <a:srgbClr val="6CA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תרשים זרימה: תהליך 6">
            <a:extLst>
              <a:ext uri="{FF2B5EF4-FFF2-40B4-BE49-F238E27FC236}">
                <a16:creationId xmlns:a16="http://schemas.microsoft.com/office/drawing/2014/main" id="{1E1D5E45-445C-B8F3-552A-39E71EE9E9C3}"/>
              </a:ext>
            </a:extLst>
          </p:cNvPr>
          <p:cNvSpPr/>
          <p:nvPr/>
        </p:nvSpPr>
        <p:spPr>
          <a:xfrm>
            <a:off x="2477102" y="433165"/>
            <a:ext cx="1861718" cy="1534217"/>
          </a:xfrm>
          <a:prstGeom prst="flowChartProcess">
            <a:avLst/>
          </a:prstGeom>
          <a:solidFill>
            <a:srgbClr val="64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תרשים זרימה: תהליך 7">
            <a:extLst>
              <a:ext uri="{FF2B5EF4-FFF2-40B4-BE49-F238E27FC236}">
                <a16:creationId xmlns:a16="http://schemas.microsoft.com/office/drawing/2014/main" id="{B6766FEC-8003-A9AC-47C5-2FEC8526C2AA}"/>
              </a:ext>
            </a:extLst>
          </p:cNvPr>
          <p:cNvSpPr/>
          <p:nvPr/>
        </p:nvSpPr>
        <p:spPr>
          <a:xfrm>
            <a:off x="4516292" y="375079"/>
            <a:ext cx="7209363" cy="1520776"/>
          </a:xfrm>
          <a:prstGeom prst="flowChartProcess">
            <a:avLst/>
          </a:prstGeom>
          <a:solidFill>
            <a:srgbClr val="5DC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רשים זרימה: תהליך 8">
            <a:extLst>
              <a:ext uri="{FF2B5EF4-FFF2-40B4-BE49-F238E27FC236}">
                <a16:creationId xmlns:a16="http://schemas.microsoft.com/office/drawing/2014/main" id="{9B803A37-B586-64C0-379B-E201629CBA3E}"/>
              </a:ext>
            </a:extLst>
          </p:cNvPr>
          <p:cNvSpPr/>
          <p:nvPr/>
        </p:nvSpPr>
        <p:spPr>
          <a:xfrm>
            <a:off x="458920" y="2054703"/>
            <a:ext cx="3883433" cy="4270247"/>
          </a:xfrm>
          <a:prstGeom prst="flowChartProcess">
            <a:avLst/>
          </a:prstGeom>
          <a:solidFill>
            <a:srgbClr val="59C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תרשים זרימה: תהליך 9">
            <a:extLst>
              <a:ext uri="{FF2B5EF4-FFF2-40B4-BE49-F238E27FC236}">
                <a16:creationId xmlns:a16="http://schemas.microsoft.com/office/drawing/2014/main" id="{2BC5A938-E704-65BA-5D29-DDBB182FFD5B}"/>
              </a:ext>
            </a:extLst>
          </p:cNvPr>
          <p:cNvSpPr/>
          <p:nvPr/>
        </p:nvSpPr>
        <p:spPr>
          <a:xfrm>
            <a:off x="4512759" y="2059024"/>
            <a:ext cx="7209363" cy="4282265"/>
          </a:xfrm>
          <a:prstGeom prst="flowChartProcess">
            <a:avLst/>
          </a:prstGeom>
          <a:solidFill>
            <a:srgbClr val="7AB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F0178878-961D-9935-8B32-5B83FC636870}"/>
              </a:ext>
            </a:extLst>
          </p:cNvPr>
          <p:cNvSpPr txBox="1">
            <a:spLocks/>
          </p:cNvSpPr>
          <p:nvPr/>
        </p:nvSpPr>
        <p:spPr>
          <a:xfrm>
            <a:off x="7598130" y="745425"/>
            <a:ext cx="4123992" cy="1005840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  <a:t>הרכשת הנתונים</a:t>
            </a:r>
            <a:br>
              <a:rPr lang="he-IL" sz="40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</a:br>
            <a:endParaRPr lang="he-IL" sz="4000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95339546-5C9A-5EDB-7A8A-8ACA191CB8FE}"/>
              </a:ext>
            </a:extLst>
          </p:cNvPr>
          <p:cNvSpPr txBox="1"/>
          <p:nvPr/>
        </p:nvSpPr>
        <p:spPr>
          <a:xfrm>
            <a:off x="595572" y="3492695"/>
            <a:ext cx="346497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600" dirty="0">
                <a:latin typeface="Guttman Kav-Light" panose="02010401010101010101" pitchFamily="2" charset="-79"/>
                <a:cs typeface="Guttman Kav-Light" panose="02010401010101010101" pitchFamily="2" charset="-79"/>
              </a:rPr>
              <a:t>איסוף שירי האמנים המובילים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831E53FF-C62C-FBC0-9925-345B67251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315" y="2392047"/>
            <a:ext cx="6773485" cy="3493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שמע 1027">
            <a:hlinkClick r:id="" action="ppaction://media"/>
            <a:extLst>
              <a:ext uri="{FF2B5EF4-FFF2-40B4-BE49-F238E27FC236}">
                <a16:creationId xmlns:a16="http://schemas.microsoft.com/office/drawing/2014/main" id="{A2CD60A5-E6A6-9931-3975-F09D9D3A4D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66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9479"/>
    </mc:Choice>
    <mc:Fallback>
      <p:transition spd="slow" advTm="19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2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35CCAD-A760-B94F-36AC-44123245B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9" b="4613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תרשים זרימה: תהליך 5">
            <a:extLst>
              <a:ext uri="{FF2B5EF4-FFF2-40B4-BE49-F238E27FC236}">
                <a16:creationId xmlns:a16="http://schemas.microsoft.com/office/drawing/2014/main" id="{9CA6CD0F-8ADD-088C-A7F5-B2C24EDB1DDF}"/>
              </a:ext>
            </a:extLst>
          </p:cNvPr>
          <p:cNvSpPr/>
          <p:nvPr/>
        </p:nvSpPr>
        <p:spPr>
          <a:xfrm>
            <a:off x="466343" y="436039"/>
            <a:ext cx="1861718" cy="1520776"/>
          </a:xfrm>
          <a:prstGeom prst="flowChartProcess">
            <a:avLst/>
          </a:prstGeom>
          <a:solidFill>
            <a:srgbClr val="6CA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תרשים זרימה: תהליך 6">
            <a:extLst>
              <a:ext uri="{FF2B5EF4-FFF2-40B4-BE49-F238E27FC236}">
                <a16:creationId xmlns:a16="http://schemas.microsoft.com/office/drawing/2014/main" id="{1E1D5E45-445C-B8F3-552A-39E71EE9E9C3}"/>
              </a:ext>
            </a:extLst>
          </p:cNvPr>
          <p:cNvSpPr/>
          <p:nvPr/>
        </p:nvSpPr>
        <p:spPr>
          <a:xfrm>
            <a:off x="2477102" y="433165"/>
            <a:ext cx="1861718" cy="1534217"/>
          </a:xfrm>
          <a:prstGeom prst="flowChartProcess">
            <a:avLst/>
          </a:prstGeom>
          <a:solidFill>
            <a:srgbClr val="64D3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תרשים זרימה: תהליך 7">
            <a:extLst>
              <a:ext uri="{FF2B5EF4-FFF2-40B4-BE49-F238E27FC236}">
                <a16:creationId xmlns:a16="http://schemas.microsoft.com/office/drawing/2014/main" id="{B6766FEC-8003-A9AC-47C5-2FEC8526C2AA}"/>
              </a:ext>
            </a:extLst>
          </p:cNvPr>
          <p:cNvSpPr/>
          <p:nvPr/>
        </p:nvSpPr>
        <p:spPr>
          <a:xfrm>
            <a:off x="4516292" y="375079"/>
            <a:ext cx="7209363" cy="1520776"/>
          </a:xfrm>
          <a:prstGeom prst="flowChartProcess">
            <a:avLst/>
          </a:prstGeom>
          <a:solidFill>
            <a:srgbClr val="5DC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תרשים זרימה: תהליך 8">
            <a:extLst>
              <a:ext uri="{FF2B5EF4-FFF2-40B4-BE49-F238E27FC236}">
                <a16:creationId xmlns:a16="http://schemas.microsoft.com/office/drawing/2014/main" id="{9B803A37-B586-64C0-379B-E201629CBA3E}"/>
              </a:ext>
            </a:extLst>
          </p:cNvPr>
          <p:cNvSpPr/>
          <p:nvPr/>
        </p:nvSpPr>
        <p:spPr>
          <a:xfrm>
            <a:off x="458920" y="2054703"/>
            <a:ext cx="3883433" cy="4270247"/>
          </a:xfrm>
          <a:prstGeom prst="flowChartProcess">
            <a:avLst/>
          </a:prstGeom>
          <a:solidFill>
            <a:srgbClr val="59C2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תרשים זרימה: תהליך 9">
            <a:extLst>
              <a:ext uri="{FF2B5EF4-FFF2-40B4-BE49-F238E27FC236}">
                <a16:creationId xmlns:a16="http://schemas.microsoft.com/office/drawing/2014/main" id="{2BC5A938-E704-65BA-5D29-DDBB182FFD5B}"/>
              </a:ext>
            </a:extLst>
          </p:cNvPr>
          <p:cNvSpPr/>
          <p:nvPr/>
        </p:nvSpPr>
        <p:spPr>
          <a:xfrm>
            <a:off x="4512759" y="2059024"/>
            <a:ext cx="7209363" cy="4282265"/>
          </a:xfrm>
          <a:prstGeom prst="flowChartProcess">
            <a:avLst/>
          </a:prstGeom>
          <a:solidFill>
            <a:srgbClr val="7AB6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1" name="כותרת 1">
            <a:extLst>
              <a:ext uri="{FF2B5EF4-FFF2-40B4-BE49-F238E27FC236}">
                <a16:creationId xmlns:a16="http://schemas.microsoft.com/office/drawing/2014/main" id="{F0178878-961D-9935-8B32-5B83FC636870}"/>
              </a:ext>
            </a:extLst>
          </p:cNvPr>
          <p:cNvSpPr txBox="1">
            <a:spLocks/>
          </p:cNvSpPr>
          <p:nvPr/>
        </p:nvSpPr>
        <p:spPr>
          <a:xfrm>
            <a:off x="7598130" y="745425"/>
            <a:ext cx="4123992" cy="1005840"/>
          </a:xfrm>
          <a:prstGeom prst="rect">
            <a:avLst/>
          </a:prstGeom>
        </p:spPr>
        <p:txBody>
          <a:bodyPr vert="horz" lIns="91440" tIns="45720" rIns="91440" bIns="45720" rtlCol="1" anchor="t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  <a:t>הרכשת הנתונים</a:t>
            </a:r>
            <a:br>
              <a:rPr lang="he-IL" sz="4000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Guttman Kav-Light" panose="02010401010101010101" pitchFamily="2" charset="-79"/>
                <a:cs typeface="Guttman Kav-Light" panose="02010401010101010101" pitchFamily="2" charset="-79"/>
              </a:rPr>
            </a:br>
            <a:endParaRPr lang="he-IL" sz="4000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95339546-5C9A-5EDB-7A8A-8ACA191CB8FE}"/>
              </a:ext>
            </a:extLst>
          </p:cNvPr>
          <p:cNvSpPr txBox="1"/>
          <p:nvPr/>
        </p:nvSpPr>
        <p:spPr>
          <a:xfrm>
            <a:off x="595572" y="3492695"/>
            <a:ext cx="3464978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600" dirty="0">
                <a:latin typeface="Guttman Kav-Light" panose="02010401010101010101" pitchFamily="2" charset="-79"/>
                <a:cs typeface="Guttman Kav-Light" panose="02010401010101010101" pitchFamily="2" charset="-79"/>
              </a:rPr>
              <a:t>איסוף מאפייני השירים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3C6B36D5-2D6C-9D00-BE0B-E5CA0C448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476" y="2266201"/>
            <a:ext cx="6813933" cy="456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1D9EB834-1B6A-E7FA-F91D-F0A2B4CA1749}"/>
              </a:ext>
            </a:extLst>
          </p:cNvPr>
          <p:cNvSpPr txBox="1"/>
          <p:nvPr/>
        </p:nvSpPr>
        <p:spPr>
          <a:xfrm>
            <a:off x="4399780" y="2886049"/>
            <a:ext cx="1178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Example:</a:t>
            </a:r>
            <a:endParaRPr lang="he-IL" dirty="0"/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B2BCC582-3DEA-7D29-B8F1-310E6B21C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710" y="3389488"/>
            <a:ext cx="6872080" cy="1247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3" name="שמע 62">
            <a:hlinkClick r:id="" action="ppaction://media"/>
            <a:extLst>
              <a:ext uri="{FF2B5EF4-FFF2-40B4-BE49-F238E27FC236}">
                <a16:creationId xmlns:a16="http://schemas.microsoft.com/office/drawing/2014/main" id="{230D5332-6551-46DC-2627-6504F3234F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45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7870"/>
    </mc:Choice>
    <mc:Fallback>
      <p:transition spd="slow" advTm="17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4290</TotalTime>
  <Words>396</Words>
  <Application>Microsoft Office PowerPoint</Application>
  <PresentationFormat>מסך רחב</PresentationFormat>
  <Paragraphs>85</Paragraphs>
  <Slides>22</Slides>
  <Notes>4</Notes>
  <HiddenSlides>0</HiddenSlides>
  <MMClips>22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Guttman Kav-Light</vt:lpstr>
      <vt:lpstr>ערכת נושא Office</vt:lpstr>
      <vt:lpstr>     שאלת המחקר האם ניתן לחזות הצלחה של שיר מסוים בהסתמך על מאפייניו? </vt:lpstr>
      <vt:lpstr>מצגת של PowerPoint‏</vt:lpstr>
      <vt:lpstr>שלבי העבודה בפרויקט</vt:lpstr>
      <vt:lpstr>מקור הנתונים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כמות השירים בז'אנרים המובילים</vt:lpstr>
      <vt:lpstr>ממוצע הקאברים בז'אנרים השונים</vt:lpstr>
      <vt:lpstr>ממוצע הדירוגים בז'אנרים השונים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פרויקט גמר מגישים: ינון דוידוב ואוראל שבת  שאלת המחקר: האם ניתן לחזות את ההצלחה של שיר מסוים בהסתמך על מאפייני השיר?</dc:title>
  <dc:creator>Orel21shabat@outlook.co.il</dc:creator>
  <cp:lastModifiedBy>Orel21shabat@outlook.co.il</cp:lastModifiedBy>
  <cp:revision>84</cp:revision>
  <dcterms:created xsi:type="dcterms:W3CDTF">2023-02-15T17:51:05Z</dcterms:created>
  <dcterms:modified xsi:type="dcterms:W3CDTF">2023-02-26T22:22:50Z</dcterms:modified>
</cp:coreProperties>
</file>